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63" r:id="rId3"/>
    <p:sldId id="262" r:id="rId4"/>
    <p:sldId id="257" r:id="rId5"/>
    <p:sldId id="271" r:id="rId6"/>
    <p:sldId id="272" r:id="rId7"/>
    <p:sldId id="273" r:id="rId8"/>
    <p:sldId id="274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58" r:id="rId17"/>
    <p:sldId id="259" r:id="rId18"/>
    <p:sldId id="260" r:id="rId19"/>
    <p:sldId id="261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93031" autoAdjust="0"/>
  </p:normalViewPr>
  <p:slideViewPr>
    <p:cSldViewPr>
      <p:cViewPr varScale="1">
        <p:scale>
          <a:sx n="86" d="100"/>
          <a:sy n="86" d="100"/>
        </p:scale>
        <p:origin x="-108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in:Dropbox:2014_CIEE_Project_Team:Load%20Signature%20data:Embertec_all_testing:xbox_power_consumption.xlsx" TargetMode="External"/><Relationship Id="rId2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in:Dropbox:2014_CIEE_Project_Team:Load%20Signature%20data:Arduino%20Data:data%20grab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Power Consumption of Xbox(Watts)</a:t>
            </a:r>
          </a:p>
        </c:rich>
      </c:tx>
      <c:layout>
        <c:manualLayout>
          <c:xMode val="edge"/>
          <c:yMode val="edge"/>
          <c:x val="0.362441686526233"/>
          <c:y val="0.0300179681840845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115872011212382"/>
          <c:y val="0.264631840374792"/>
          <c:w val="0.841136482939632"/>
          <c:h val="0.516564231554389"/>
        </c:manualLayout>
      </c:layout>
      <c:lineChart>
        <c:grouping val="stacked"/>
        <c:varyColors val="0"/>
        <c:ser>
          <c:idx val="0"/>
          <c:order val="0"/>
          <c:tx>
            <c:strRef>
              <c:f>Sheet1!$A$1</c:f>
              <c:strCache>
                <c:ptCount val="1"/>
                <c:pt idx="0">
                  <c:v>power consumption of xbox(watts)</c:v>
                </c:pt>
              </c:strCache>
            </c:strRef>
          </c:tx>
          <c:dLbls>
            <c:delete val="1"/>
          </c:dLbls>
          <c:val>
            <c:numRef>
              <c:f>Sheet1!$A$2:$A$333</c:f>
              <c:numCache>
                <c:formatCode>General</c:formatCode>
                <c:ptCount val="33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 formatCode="0.00E+00">
                  <c:v>141.94</c:v>
                </c:pt>
                <c:pt idx="34" formatCode="0.00E+00">
                  <c:v>141.32</c:v>
                </c:pt>
                <c:pt idx="35" formatCode="0.00E+00">
                  <c:v>142.86</c:v>
                </c:pt>
                <c:pt idx="36" formatCode="0.00E+00">
                  <c:v>142.1</c:v>
                </c:pt>
                <c:pt idx="37" formatCode="0.00E+00">
                  <c:v>141.17</c:v>
                </c:pt>
                <c:pt idx="38" formatCode="0.00E+00">
                  <c:v>141.48</c:v>
                </c:pt>
                <c:pt idx="39" formatCode="0.00E+00">
                  <c:v>142.09</c:v>
                </c:pt>
                <c:pt idx="40" formatCode="0.00E+00">
                  <c:v>141.94</c:v>
                </c:pt>
                <c:pt idx="41" formatCode="0.00E+00">
                  <c:v>141.23</c:v>
                </c:pt>
                <c:pt idx="42" formatCode="0.00E+00">
                  <c:v>141.19</c:v>
                </c:pt>
                <c:pt idx="43" formatCode="0.00E+00">
                  <c:v>141.21</c:v>
                </c:pt>
                <c:pt idx="44" formatCode="0.00E+00">
                  <c:v>141.07</c:v>
                </c:pt>
                <c:pt idx="45" formatCode="0.00E+00">
                  <c:v>141.39</c:v>
                </c:pt>
                <c:pt idx="46" formatCode="0.00E+00">
                  <c:v>141.28</c:v>
                </c:pt>
                <c:pt idx="47" formatCode="0.00E+00">
                  <c:v>142.21</c:v>
                </c:pt>
                <c:pt idx="48" formatCode="0.00E+00">
                  <c:v>141.69</c:v>
                </c:pt>
                <c:pt idx="49" formatCode="0.00E+00">
                  <c:v>141.16</c:v>
                </c:pt>
                <c:pt idx="50" formatCode="0.00E+00">
                  <c:v>141.64</c:v>
                </c:pt>
                <c:pt idx="51" formatCode="0.00E+00">
                  <c:v>141.22</c:v>
                </c:pt>
                <c:pt idx="52" formatCode="0.00E+00">
                  <c:v>141.17</c:v>
                </c:pt>
                <c:pt idx="53" formatCode="0.00E+00">
                  <c:v>141.25</c:v>
                </c:pt>
                <c:pt idx="54" formatCode="0.00E+00">
                  <c:v>141.08</c:v>
                </c:pt>
                <c:pt idx="55" formatCode="0.00E+00">
                  <c:v>140.97</c:v>
                </c:pt>
                <c:pt idx="56" formatCode="0.00E+00">
                  <c:v>141.26</c:v>
                </c:pt>
                <c:pt idx="57" formatCode="0.00E+00">
                  <c:v>141.02</c:v>
                </c:pt>
                <c:pt idx="58" formatCode="0.00E+00">
                  <c:v>141.35</c:v>
                </c:pt>
                <c:pt idx="59" formatCode="0.00E+00">
                  <c:v>141.38</c:v>
                </c:pt>
                <c:pt idx="60" formatCode="0.00E+00">
                  <c:v>140.98</c:v>
                </c:pt>
                <c:pt idx="61" formatCode="0.00E+00">
                  <c:v>141.09</c:v>
                </c:pt>
                <c:pt idx="62" formatCode="0.00E+00">
                  <c:v>140.91</c:v>
                </c:pt>
                <c:pt idx="63" formatCode="0.00E+00">
                  <c:v>141.1</c:v>
                </c:pt>
                <c:pt idx="64" formatCode="0.00E+00">
                  <c:v>142.0</c:v>
                </c:pt>
                <c:pt idx="65" formatCode="0.00E+00">
                  <c:v>142.17</c:v>
                </c:pt>
                <c:pt idx="66" formatCode="0.00E+00">
                  <c:v>142.48</c:v>
                </c:pt>
                <c:pt idx="67" formatCode="0.00E+00">
                  <c:v>141.97</c:v>
                </c:pt>
                <c:pt idx="68" formatCode="0.00E+00">
                  <c:v>142.35</c:v>
                </c:pt>
                <c:pt idx="69" formatCode="0.00E+00">
                  <c:v>140.8</c:v>
                </c:pt>
                <c:pt idx="70" formatCode="0.00E+00">
                  <c:v>140.9</c:v>
                </c:pt>
                <c:pt idx="71" formatCode="0.00E+00">
                  <c:v>141.25</c:v>
                </c:pt>
                <c:pt idx="72" formatCode="0.00E+00">
                  <c:v>141.25</c:v>
                </c:pt>
                <c:pt idx="73" formatCode="0.00E+00">
                  <c:v>141.15</c:v>
                </c:pt>
                <c:pt idx="74" formatCode="0.00E+00">
                  <c:v>141.01</c:v>
                </c:pt>
                <c:pt idx="75" formatCode="0.00E+00">
                  <c:v>141.3</c:v>
                </c:pt>
                <c:pt idx="76" formatCode="0.00E+00">
                  <c:v>141.54</c:v>
                </c:pt>
                <c:pt idx="77" formatCode="0.00E+00">
                  <c:v>141.01</c:v>
                </c:pt>
                <c:pt idx="78" formatCode="0.00E+00">
                  <c:v>141.09</c:v>
                </c:pt>
                <c:pt idx="79" formatCode="0.00E+00">
                  <c:v>140.98</c:v>
                </c:pt>
                <c:pt idx="80" formatCode="0.00E+00">
                  <c:v>141.03</c:v>
                </c:pt>
                <c:pt idx="81" formatCode="0.00E+00">
                  <c:v>141.08</c:v>
                </c:pt>
                <c:pt idx="82" formatCode="0.00E+00">
                  <c:v>141.1</c:v>
                </c:pt>
                <c:pt idx="83" formatCode="0.00E+00">
                  <c:v>140.95</c:v>
                </c:pt>
                <c:pt idx="84" formatCode="0.00E+00">
                  <c:v>141.02</c:v>
                </c:pt>
                <c:pt idx="85" formatCode="0.00E+00">
                  <c:v>141.66</c:v>
                </c:pt>
                <c:pt idx="86" formatCode="0.00E+00">
                  <c:v>141.8</c:v>
                </c:pt>
                <c:pt idx="87" formatCode="0.00E+00">
                  <c:v>142.0</c:v>
                </c:pt>
                <c:pt idx="88" formatCode="0.00E+00">
                  <c:v>142.11</c:v>
                </c:pt>
                <c:pt idx="89" formatCode="0.00E+00">
                  <c:v>141.2</c:v>
                </c:pt>
                <c:pt idx="90" formatCode="0.00E+00">
                  <c:v>140.96</c:v>
                </c:pt>
                <c:pt idx="91" formatCode="0.00E+00">
                  <c:v>141.14</c:v>
                </c:pt>
                <c:pt idx="92" formatCode="0.00E+00">
                  <c:v>141.64</c:v>
                </c:pt>
                <c:pt idx="93" formatCode="0.00E+00">
                  <c:v>140.98</c:v>
                </c:pt>
                <c:pt idx="94" formatCode="0.00E+00">
                  <c:v>141.08</c:v>
                </c:pt>
                <c:pt idx="95" formatCode="0.00E+00">
                  <c:v>141.1</c:v>
                </c:pt>
                <c:pt idx="96" formatCode="0.00E+00">
                  <c:v>141.14</c:v>
                </c:pt>
                <c:pt idx="97" formatCode="0.00E+00">
                  <c:v>141.53</c:v>
                </c:pt>
                <c:pt idx="98" formatCode="0.00E+00">
                  <c:v>141.32</c:v>
                </c:pt>
                <c:pt idx="99" formatCode="0.00E+00">
                  <c:v>142.53</c:v>
                </c:pt>
                <c:pt idx="100" formatCode="0.00E+00">
                  <c:v>140.92</c:v>
                </c:pt>
                <c:pt idx="101" formatCode="0.00E+00">
                  <c:v>141.16</c:v>
                </c:pt>
                <c:pt idx="102" formatCode="0.00E+00">
                  <c:v>141.58</c:v>
                </c:pt>
                <c:pt idx="103" formatCode="0.00E+00">
                  <c:v>141.06</c:v>
                </c:pt>
                <c:pt idx="104" formatCode="0.00E+00">
                  <c:v>141.19</c:v>
                </c:pt>
                <c:pt idx="105" formatCode="0.00E+00">
                  <c:v>141.15</c:v>
                </c:pt>
                <c:pt idx="106" formatCode="0.00E+00">
                  <c:v>141.04</c:v>
                </c:pt>
                <c:pt idx="107" formatCode="0.00E+00">
                  <c:v>141.06</c:v>
                </c:pt>
                <c:pt idx="108" formatCode="0.00E+00">
                  <c:v>141.07</c:v>
                </c:pt>
                <c:pt idx="109" formatCode="0.00E+00">
                  <c:v>141.53</c:v>
                </c:pt>
                <c:pt idx="110" formatCode="0.00E+00">
                  <c:v>141.15</c:v>
                </c:pt>
                <c:pt idx="111" formatCode="0.00E+00">
                  <c:v>141.11</c:v>
                </c:pt>
                <c:pt idx="112" formatCode="0.00E+00">
                  <c:v>141.04</c:v>
                </c:pt>
                <c:pt idx="113" formatCode="0.00E+00">
                  <c:v>141.21</c:v>
                </c:pt>
                <c:pt idx="114" formatCode="0.00E+00">
                  <c:v>141.07</c:v>
                </c:pt>
                <c:pt idx="115" formatCode="0.00E+00">
                  <c:v>141.05</c:v>
                </c:pt>
                <c:pt idx="116" formatCode="0.00E+00">
                  <c:v>141.01</c:v>
                </c:pt>
                <c:pt idx="117" formatCode="0.00E+00">
                  <c:v>141.0</c:v>
                </c:pt>
                <c:pt idx="118" formatCode="0.00E+00">
                  <c:v>141.25</c:v>
                </c:pt>
                <c:pt idx="119" formatCode="0.00E+00">
                  <c:v>141.67</c:v>
                </c:pt>
                <c:pt idx="120" formatCode="0.00E+00">
                  <c:v>141.08</c:v>
                </c:pt>
                <c:pt idx="121" formatCode="0.00E+00">
                  <c:v>141.1</c:v>
                </c:pt>
                <c:pt idx="122" formatCode="0.00E+00">
                  <c:v>141.1</c:v>
                </c:pt>
                <c:pt idx="123" formatCode="0.00E+00">
                  <c:v>141.24</c:v>
                </c:pt>
                <c:pt idx="124" formatCode="0.00E+00">
                  <c:v>141.78</c:v>
                </c:pt>
                <c:pt idx="125" formatCode="0.00E+00">
                  <c:v>142.24</c:v>
                </c:pt>
                <c:pt idx="126" formatCode="0.00E+00">
                  <c:v>142.09</c:v>
                </c:pt>
                <c:pt idx="127" formatCode="0.00E+00">
                  <c:v>141.1</c:v>
                </c:pt>
                <c:pt idx="128" formatCode="0.00E+00">
                  <c:v>141.34</c:v>
                </c:pt>
                <c:pt idx="129" formatCode="0.00E+00">
                  <c:v>141.46</c:v>
                </c:pt>
                <c:pt idx="130" formatCode="0.00E+00">
                  <c:v>141.05</c:v>
                </c:pt>
                <c:pt idx="131" formatCode="0.00E+00">
                  <c:v>140.92</c:v>
                </c:pt>
                <c:pt idx="132" formatCode="0.00E+00">
                  <c:v>142.64</c:v>
                </c:pt>
                <c:pt idx="133" formatCode="0.00E+00">
                  <c:v>142.78</c:v>
                </c:pt>
                <c:pt idx="134" formatCode="0.00E+00">
                  <c:v>142.61</c:v>
                </c:pt>
                <c:pt idx="135" formatCode="0.00E+00">
                  <c:v>142.82</c:v>
                </c:pt>
                <c:pt idx="136" formatCode="0.00E+00">
                  <c:v>142.7</c:v>
                </c:pt>
                <c:pt idx="137" formatCode="0.00E+00">
                  <c:v>142.48</c:v>
                </c:pt>
                <c:pt idx="138" formatCode="0.00E+00">
                  <c:v>142.61</c:v>
                </c:pt>
                <c:pt idx="139" formatCode="0.00E+00">
                  <c:v>142.86</c:v>
                </c:pt>
                <c:pt idx="140" formatCode="0.00E+00">
                  <c:v>142.83</c:v>
                </c:pt>
                <c:pt idx="141" formatCode="0.00E+00">
                  <c:v>142.96</c:v>
                </c:pt>
                <c:pt idx="142" formatCode="0.00E+00">
                  <c:v>142.61</c:v>
                </c:pt>
                <c:pt idx="143" formatCode="0.00E+00">
                  <c:v>142.64</c:v>
                </c:pt>
                <c:pt idx="144" formatCode="0.00E+00">
                  <c:v>142.61</c:v>
                </c:pt>
                <c:pt idx="145" formatCode="0.00E+00">
                  <c:v>143.12</c:v>
                </c:pt>
                <c:pt idx="146" formatCode="0.00E+00">
                  <c:v>142.74</c:v>
                </c:pt>
                <c:pt idx="147" formatCode="0.00E+00">
                  <c:v>142.57</c:v>
                </c:pt>
                <c:pt idx="148" formatCode="0.00E+00">
                  <c:v>142.88</c:v>
                </c:pt>
                <c:pt idx="149" formatCode="0.00E+00">
                  <c:v>142.85</c:v>
                </c:pt>
                <c:pt idx="150" formatCode="0.00E+00">
                  <c:v>142.77</c:v>
                </c:pt>
                <c:pt idx="151" formatCode="0.00E+00">
                  <c:v>142.42</c:v>
                </c:pt>
                <c:pt idx="152" formatCode="0.00E+00">
                  <c:v>142.37</c:v>
                </c:pt>
                <c:pt idx="153" formatCode="0.00E+00">
                  <c:v>144.28</c:v>
                </c:pt>
                <c:pt idx="154" formatCode="0.00E+00">
                  <c:v>142.43</c:v>
                </c:pt>
                <c:pt idx="155" formatCode="0.00E+00">
                  <c:v>142.76</c:v>
                </c:pt>
                <c:pt idx="156" formatCode="0.00E+00">
                  <c:v>142.59</c:v>
                </c:pt>
                <c:pt idx="157" formatCode="0.00E+00">
                  <c:v>142.63</c:v>
                </c:pt>
                <c:pt idx="158" formatCode="0.00E+00">
                  <c:v>142.35</c:v>
                </c:pt>
                <c:pt idx="159" formatCode="0.00E+00">
                  <c:v>142.4</c:v>
                </c:pt>
                <c:pt idx="160" formatCode="0.00E+00">
                  <c:v>142.71</c:v>
                </c:pt>
                <c:pt idx="161" formatCode="0.00E+00">
                  <c:v>143.52</c:v>
                </c:pt>
                <c:pt idx="162" formatCode="0.00E+00">
                  <c:v>142.28</c:v>
                </c:pt>
                <c:pt idx="163" formatCode="0.00E+00">
                  <c:v>142.85</c:v>
                </c:pt>
                <c:pt idx="164" formatCode="0.00E+00">
                  <c:v>142.69</c:v>
                </c:pt>
                <c:pt idx="165" formatCode="0.00E+00">
                  <c:v>142.8</c:v>
                </c:pt>
                <c:pt idx="166" formatCode="0.00E+00">
                  <c:v>141.17</c:v>
                </c:pt>
                <c:pt idx="167" formatCode="0.00E+00">
                  <c:v>141.74</c:v>
                </c:pt>
                <c:pt idx="168" formatCode="0.00E+00">
                  <c:v>142.45</c:v>
                </c:pt>
                <c:pt idx="169" formatCode="0.00E+00">
                  <c:v>142.25</c:v>
                </c:pt>
                <c:pt idx="170" formatCode="0.00E+00">
                  <c:v>142.55</c:v>
                </c:pt>
                <c:pt idx="171" formatCode="0.00E+00">
                  <c:v>142.66</c:v>
                </c:pt>
                <c:pt idx="172" formatCode="0.00E+00">
                  <c:v>142.55</c:v>
                </c:pt>
                <c:pt idx="173" formatCode="0.00E+00">
                  <c:v>142.3</c:v>
                </c:pt>
                <c:pt idx="174" formatCode="0.00E+00">
                  <c:v>139.91</c:v>
                </c:pt>
                <c:pt idx="175" formatCode="0.00E+00">
                  <c:v>139.77</c:v>
                </c:pt>
                <c:pt idx="176" formatCode="0.00E+00">
                  <c:v>139.6</c:v>
                </c:pt>
                <c:pt idx="177" formatCode="0.00E+00">
                  <c:v>139.47</c:v>
                </c:pt>
                <c:pt idx="178" formatCode="0.00E+00">
                  <c:v>140.39</c:v>
                </c:pt>
                <c:pt idx="179" formatCode="0.00E+00">
                  <c:v>139.36</c:v>
                </c:pt>
                <c:pt idx="180" formatCode="0.00E+00">
                  <c:v>139.96</c:v>
                </c:pt>
                <c:pt idx="181" formatCode="0.00E+00">
                  <c:v>139.6</c:v>
                </c:pt>
                <c:pt idx="182" formatCode="0.00E+00">
                  <c:v>140.04</c:v>
                </c:pt>
                <c:pt idx="183" formatCode="0.00E+00">
                  <c:v>140.02</c:v>
                </c:pt>
                <c:pt idx="184" formatCode="0.00E+00">
                  <c:v>144.49</c:v>
                </c:pt>
                <c:pt idx="185" formatCode="0.00E+00">
                  <c:v>144.77</c:v>
                </c:pt>
                <c:pt idx="186" formatCode="0.00E+00">
                  <c:v>145.26</c:v>
                </c:pt>
                <c:pt idx="187" formatCode="0.00E+00">
                  <c:v>144.84</c:v>
                </c:pt>
                <c:pt idx="188" formatCode="0.00E+00">
                  <c:v>144.85</c:v>
                </c:pt>
                <c:pt idx="189" formatCode="0.00E+00">
                  <c:v>144.91</c:v>
                </c:pt>
                <c:pt idx="190" formatCode="0.00E+00">
                  <c:v>144.47</c:v>
                </c:pt>
                <c:pt idx="191" formatCode="0.00E+00">
                  <c:v>144.7</c:v>
                </c:pt>
                <c:pt idx="192" formatCode="0.00E+00">
                  <c:v>144.85</c:v>
                </c:pt>
                <c:pt idx="193" formatCode="0.00E+00">
                  <c:v>145.08</c:v>
                </c:pt>
                <c:pt idx="194" formatCode="0.00E+00">
                  <c:v>144.85</c:v>
                </c:pt>
                <c:pt idx="195" formatCode="0.00E+00">
                  <c:v>144.3</c:v>
                </c:pt>
                <c:pt idx="196" formatCode="0.00E+00">
                  <c:v>144.48</c:v>
                </c:pt>
                <c:pt idx="197" formatCode="0.00E+00">
                  <c:v>144.76</c:v>
                </c:pt>
                <c:pt idx="198" formatCode="0.00E+00">
                  <c:v>144.32</c:v>
                </c:pt>
                <c:pt idx="199" formatCode="0.00E+00">
                  <c:v>144.67</c:v>
                </c:pt>
                <c:pt idx="200" formatCode="0.00E+00">
                  <c:v>144.54</c:v>
                </c:pt>
                <c:pt idx="201" formatCode="0.00E+00">
                  <c:v>145.04</c:v>
                </c:pt>
                <c:pt idx="202" formatCode="0.00E+00">
                  <c:v>144.68</c:v>
                </c:pt>
                <c:pt idx="203" formatCode="0.00E+00">
                  <c:v>144.51</c:v>
                </c:pt>
                <c:pt idx="204" formatCode="0.00E+00">
                  <c:v>144.76</c:v>
                </c:pt>
                <c:pt idx="205" formatCode="0.00E+00">
                  <c:v>144.45</c:v>
                </c:pt>
                <c:pt idx="206" formatCode="0.00E+00">
                  <c:v>144.73</c:v>
                </c:pt>
                <c:pt idx="207" formatCode="0.00E+00">
                  <c:v>144.44</c:v>
                </c:pt>
                <c:pt idx="208" formatCode="0.00E+00">
                  <c:v>144.82</c:v>
                </c:pt>
                <c:pt idx="209" formatCode="0.00E+00">
                  <c:v>144.51</c:v>
                </c:pt>
                <c:pt idx="210" formatCode="0.00E+00">
                  <c:v>145.2</c:v>
                </c:pt>
                <c:pt idx="211" formatCode="0.00E+00">
                  <c:v>144.82</c:v>
                </c:pt>
                <c:pt idx="212" formatCode="0.00E+00">
                  <c:v>144.76</c:v>
                </c:pt>
                <c:pt idx="213" formatCode="0.00E+00">
                  <c:v>144.51</c:v>
                </c:pt>
                <c:pt idx="214" formatCode="0.00E+00">
                  <c:v>144.95</c:v>
                </c:pt>
                <c:pt idx="215" formatCode="0.00E+00">
                  <c:v>144.53</c:v>
                </c:pt>
                <c:pt idx="216" formatCode="0.00E+00">
                  <c:v>144.74</c:v>
                </c:pt>
                <c:pt idx="217" formatCode="0.00E+00">
                  <c:v>144.82</c:v>
                </c:pt>
                <c:pt idx="218" formatCode="0.00E+00">
                  <c:v>144.53</c:v>
                </c:pt>
                <c:pt idx="219" formatCode="0.00E+00">
                  <c:v>144.83</c:v>
                </c:pt>
                <c:pt idx="220" formatCode="0.00E+00">
                  <c:v>145.03</c:v>
                </c:pt>
                <c:pt idx="221" formatCode="0.00E+00">
                  <c:v>145.06</c:v>
                </c:pt>
                <c:pt idx="222" formatCode="0.00E+00">
                  <c:v>144.54</c:v>
                </c:pt>
                <c:pt idx="223" formatCode="0.00E+00">
                  <c:v>145.04</c:v>
                </c:pt>
                <c:pt idx="224" formatCode="0.00E+00">
                  <c:v>144.72</c:v>
                </c:pt>
                <c:pt idx="225" formatCode="0.00E+00">
                  <c:v>144.45</c:v>
                </c:pt>
                <c:pt idx="226" formatCode="0.00E+00">
                  <c:v>144.69</c:v>
                </c:pt>
                <c:pt idx="227" formatCode="0.00E+00">
                  <c:v>144.75</c:v>
                </c:pt>
                <c:pt idx="228" formatCode="0.00E+00">
                  <c:v>144.58</c:v>
                </c:pt>
                <c:pt idx="229" formatCode="0.00E+00">
                  <c:v>145.0</c:v>
                </c:pt>
                <c:pt idx="230" formatCode="0.00E+00">
                  <c:v>144.86</c:v>
                </c:pt>
                <c:pt idx="231" formatCode="0.00E+00">
                  <c:v>160.18</c:v>
                </c:pt>
                <c:pt idx="232" formatCode="0.00E+00">
                  <c:v>161.14</c:v>
                </c:pt>
                <c:pt idx="233" formatCode="0.00E+00">
                  <c:v>160.29</c:v>
                </c:pt>
                <c:pt idx="234" formatCode="0.00E+00">
                  <c:v>160.31</c:v>
                </c:pt>
                <c:pt idx="235" formatCode="0.00E+00">
                  <c:v>160.22</c:v>
                </c:pt>
                <c:pt idx="236" formatCode="0.00E+00">
                  <c:v>159.91</c:v>
                </c:pt>
                <c:pt idx="237" formatCode="0.00E+00">
                  <c:v>160.92</c:v>
                </c:pt>
                <c:pt idx="238" formatCode="0.00E+00">
                  <c:v>161.25</c:v>
                </c:pt>
                <c:pt idx="239" formatCode="0.00E+00">
                  <c:v>160.57</c:v>
                </c:pt>
                <c:pt idx="240" formatCode="0.00E+00">
                  <c:v>160.56</c:v>
                </c:pt>
                <c:pt idx="241" formatCode="0.00E+00">
                  <c:v>160.4</c:v>
                </c:pt>
                <c:pt idx="242" formatCode="0.00E+00">
                  <c:v>160.21</c:v>
                </c:pt>
                <c:pt idx="243" formatCode="0.00E+00">
                  <c:v>160.19</c:v>
                </c:pt>
                <c:pt idx="244" formatCode="0.00E+00">
                  <c:v>160.84</c:v>
                </c:pt>
                <c:pt idx="245" formatCode="0.00E+00">
                  <c:v>160.58</c:v>
                </c:pt>
                <c:pt idx="246" formatCode="0.00E+00">
                  <c:v>160.21</c:v>
                </c:pt>
                <c:pt idx="247" formatCode="0.00E+00">
                  <c:v>160.68</c:v>
                </c:pt>
                <c:pt idx="248" formatCode="0.00E+00">
                  <c:v>160.52</c:v>
                </c:pt>
                <c:pt idx="249" formatCode="0.00E+00">
                  <c:v>160.36</c:v>
                </c:pt>
                <c:pt idx="250" formatCode="0.00E+00">
                  <c:v>160.97</c:v>
                </c:pt>
                <c:pt idx="251" formatCode="0.00E+00">
                  <c:v>160.57</c:v>
                </c:pt>
                <c:pt idx="252" formatCode="0.00E+00">
                  <c:v>159.88</c:v>
                </c:pt>
                <c:pt idx="253" formatCode="0.00E+00">
                  <c:v>160.83</c:v>
                </c:pt>
                <c:pt idx="254" formatCode="0.00E+00">
                  <c:v>160.62</c:v>
                </c:pt>
                <c:pt idx="255" formatCode="0.00E+00">
                  <c:v>160.36</c:v>
                </c:pt>
                <c:pt idx="256" formatCode="0.00E+00">
                  <c:v>160.49</c:v>
                </c:pt>
                <c:pt idx="257" formatCode="0.00E+00">
                  <c:v>160.42</c:v>
                </c:pt>
                <c:pt idx="258" formatCode="0.00E+00">
                  <c:v>160.24</c:v>
                </c:pt>
                <c:pt idx="259" formatCode="0.00E+00">
                  <c:v>160.37</c:v>
                </c:pt>
                <c:pt idx="260" formatCode="0.00E+00">
                  <c:v>160.46</c:v>
                </c:pt>
                <c:pt idx="261" formatCode="0.00E+00">
                  <c:v>160.52</c:v>
                </c:pt>
                <c:pt idx="262" formatCode="0.00E+00">
                  <c:v>160.47</c:v>
                </c:pt>
                <c:pt idx="263" formatCode="0.00E+00">
                  <c:v>160.52</c:v>
                </c:pt>
                <c:pt idx="264" formatCode="0.00E+00">
                  <c:v>160.8</c:v>
                </c:pt>
                <c:pt idx="265" formatCode="0.00E+00">
                  <c:v>160.44</c:v>
                </c:pt>
                <c:pt idx="266" formatCode="0.00E+00">
                  <c:v>160.68</c:v>
                </c:pt>
                <c:pt idx="267" formatCode="0.00E+00">
                  <c:v>160.57</c:v>
                </c:pt>
                <c:pt idx="268" formatCode="0.00E+00">
                  <c:v>160.38</c:v>
                </c:pt>
                <c:pt idx="269" formatCode="0.00E+00">
                  <c:v>160.3</c:v>
                </c:pt>
                <c:pt idx="270" formatCode="0.00E+00">
                  <c:v>160.3</c:v>
                </c:pt>
                <c:pt idx="271" formatCode="0.00E+00">
                  <c:v>160.42</c:v>
                </c:pt>
                <c:pt idx="272" formatCode="0.00E+00">
                  <c:v>160.25</c:v>
                </c:pt>
                <c:pt idx="273" formatCode="0.00E+00">
                  <c:v>161.88</c:v>
                </c:pt>
                <c:pt idx="274" formatCode="0.00E+00">
                  <c:v>160.56</c:v>
                </c:pt>
                <c:pt idx="275" formatCode="0.00E+00">
                  <c:v>160.17</c:v>
                </c:pt>
                <c:pt idx="276" formatCode="0.00E+00">
                  <c:v>160.67</c:v>
                </c:pt>
                <c:pt idx="277" formatCode="0.00E+00">
                  <c:v>160.49</c:v>
                </c:pt>
                <c:pt idx="278" formatCode="0.00E+00">
                  <c:v>160.39</c:v>
                </c:pt>
                <c:pt idx="279" formatCode="0.00E+00">
                  <c:v>160.85</c:v>
                </c:pt>
                <c:pt idx="280" formatCode="0.00E+00">
                  <c:v>160.91</c:v>
                </c:pt>
                <c:pt idx="281" formatCode="0.00E+00">
                  <c:v>160.47</c:v>
                </c:pt>
                <c:pt idx="282" formatCode="0.00E+00">
                  <c:v>160.53</c:v>
                </c:pt>
                <c:pt idx="283" formatCode="0.00E+00">
                  <c:v>160.14</c:v>
                </c:pt>
                <c:pt idx="284" formatCode="0.00E+00">
                  <c:v>160.39</c:v>
                </c:pt>
                <c:pt idx="285" formatCode="0.00E+00">
                  <c:v>161.16</c:v>
                </c:pt>
                <c:pt idx="286" formatCode="0.00E+00">
                  <c:v>160.75</c:v>
                </c:pt>
                <c:pt idx="287" formatCode="0.00E+00">
                  <c:v>160.45</c:v>
                </c:pt>
                <c:pt idx="288" formatCode="0.00E+00">
                  <c:v>160.96</c:v>
                </c:pt>
                <c:pt idx="289" formatCode="0.00E+00">
                  <c:v>160.74</c:v>
                </c:pt>
                <c:pt idx="290" formatCode="0.00E+00">
                  <c:v>160.7</c:v>
                </c:pt>
                <c:pt idx="291" formatCode="0.00E+00">
                  <c:v>160.42</c:v>
                </c:pt>
                <c:pt idx="292" formatCode="0.00E+00">
                  <c:v>160.76</c:v>
                </c:pt>
                <c:pt idx="293" formatCode="0.00E+00">
                  <c:v>161.16</c:v>
                </c:pt>
                <c:pt idx="294" formatCode="0.00E+00">
                  <c:v>160.48</c:v>
                </c:pt>
                <c:pt idx="295" formatCode="0.00E+00">
                  <c:v>160.32</c:v>
                </c:pt>
                <c:pt idx="296" formatCode="0.00E+00">
                  <c:v>160.6</c:v>
                </c:pt>
                <c:pt idx="297" formatCode="0.00E+00">
                  <c:v>160.48</c:v>
                </c:pt>
                <c:pt idx="298" formatCode="0.00E+00">
                  <c:v>160.45</c:v>
                </c:pt>
                <c:pt idx="299" formatCode="0.00E+00">
                  <c:v>161.08</c:v>
                </c:pt>
                <c:pt idx="300" formatCode="0.00E+00">
                  <c:v>160.6</c:v>
                </c:pt>
                <c:pt idx="301" formatCode="0.00E+00">
                  <c:v>160.31</c:v>
                </c:pt>
                <c:pt idx="302" formatCode="0.00E+00">
                  <c:v>160.53</c:v>
                </c:pt>
                <c:pt idx="303" formatCode="0.00E+00">
                  <c:v>160.76</c:v>
                </c:pt>
                <c:pt idx="304" formatCode="0.00E+00">
                  <c:v>160.42</c:v>
                </c:pt>
                <c:pt idx="305" formatCode="0.00E+00">
                  <c:v>160.91</c:v>
                </c:pt>
                <c:pt idx="306" formatCode="0.00E+00">
                  <c:v>160.72</c:v>
                </c:pt>
                <c:pt idx="307" formatCode="0.00E+00">
                  <c:v>160.61</c:v>
                </c:pt>
                <c:pt idx="308" formatCode="0.00E+00">
                  <c:v>161.27</c:v>
                </c:pt>
                <c:pt idx="309" formatCode="0.00E+00">
                  <c:v>160.83</c:v>
                </c:pt>
                <c:pt idx="310" formatCode="0.00E+00">
                  <c:v>160.57</c:v>
                </c:pt>
                <c:pt idx="311" formatCode="0.00E+00">
                  <c:v>161.14</c:v>
                </c:pt>
                <c:pt idx="312" formatCode="0.00E+00">
                  <c:v>160.66</c:v>
                </c:pt>
                <c:pt idx="313" formatCode="0.00E+00">
                  <c:v>160.84</c:v>
                </c:pt>
                <c:pt idx="314" formatCode="0.00E+00">
                  <c:v>161.2</c:v>
                </c:pt>
                <c:pt idx="315" formatCode="0.00E+00">
                  <c:v>161.38</c:v>
                </c:pt>
                <c:pt idx="316" formatCode="0.00E+00">
                  <c:v>161.14</c:v>
                </c:pt>
                <c:pt idx="317" formatCode="0.00E+00">
                  <c:v>161.03</c:v>
                </c:pt>
                <c:pt idx="318" formatCode="0.00E+00">
                  <c:v>160.88</c:v>
                </c:pt>
                <c:pt idx="319" formatCode="0.00E+00">
                  <c:v>160.67</c:v>
                </c:pt>
                <c:pt idx="320" formatCode="0.00E+00">
                  <c:v>160.76</c:v>
                </c:pt>
                <c:pt idx="321" formatCode="0.00E+00">
                  <c:v>160.52</c:v>
                </c:pt>
                <c:pt idx="322" formatCode="0.00E+00">
                  <c:v>161.07</c:v>
                </c:pt>
                <c:pt idx="323" formatCode="0.00E+00">
                  <c:v>161.38</c:v>
                </c:pt>
                <c:pt idx="324" formatCode="0.00E+00">
                  <c:v>160.86</c:v>
                </c:pt>
                <c:pt idx="325" formatCode="0.00E+00">
                  <c:v>160.95</c:v>
                </c:pt>
                <c:pt idx="326" formatCode="0.00E+00">
                  <c:v>161.09</c:v>
                </c:pt>
                <c:pt idx="327" formatCode="0.00E+00">
                  <c:v>161.47</c:v>
                </c:pt>
                <c:pt idx="328" formatCode="0.00E+00">
                  <c:v>161.45</c:v>
                </c:pt>
                <c:pt idx="329" formatCode="0.00E+00">
                  <c:v>162.28</c:v>
                </c:pt>
                <c:pt idx="330" formatCode="0.00E+00">
                  <c:v>0.0</c:v>
                </c:pt>
                <c:pt idx="331" formatCode="0.00E+00">
                  <c:v>0.0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-2128545336"/>
        <c:axId val="-2127889416"/>
      </c:lineChart>
      <c:catAx>
        <c:axId val="-212854533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/>
                  <a:t>Data</a:t>
                </a:r>
                <a:r>
                  <a:rPr lang="en-US" baseline="0" dirty="0"/>
                  <a:t> </a:t>
                </a:r>
                <a:r>
                  <a:rPr lang="en-US" baseline="0" dirty="0" smtClean="0"/>
                  <a:t>Points 1pt/sec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-2127889416"/>
        <c:crosses val="autoZero"/>
        <c:auto val="1"/>
        <c:lblAlgn val="ctr"/>
        <c:lblOffset val="100"/>
        <c:noMultiLvlLbl val="0"/>
      </c:catAx>
      <c:valAx>
        <c:axId val="-212788941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Power Consumption (watts)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28545336"/>
        <c:crosses val="autoZero"/>
        <c:crossBetween val="between"/>
      </c:valAx>
    </c:plotArea>
    <c:legend>
      <c:legendPos val="t"/>
      <c:layout>
        <c:manualLayout>
          <c:xMode val="edge"/>
          <c:yMode val="edge"/>
          <c:x val="0.364841955464895"/>
          <c:y val="0.162425422628623"/>
          <c:w val="0.273051131510747"/>
          <c:h val="0.0432088730844128"/>
        </c:manualLayout>
      </c:layout>
      <c:overlay val="0"/>
    </c:legend>
    <c:plotVisOnly val="1"/>
    <c:dispBlanksAs val="zero"/>
    <c:showDLblsOverMax val="0"/>
  </c:chart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Volt</a:t>
            </a:r>
            <a:r>
              <a:rPr lang="en-US" baseline="0"/>
              <a:t> Vs. Time (Lamp)</a:t>
            </a:r>
            <a:endParaRPr lang="en-US"/>
          </a:p>
        </c:rich>
      </c:tx>
      <c:layout/>
      <c:overlay val="0"/>
    </c:title>
    <c:autoTitleDeleted val="0"/>
    <c:plotArea>
      <c:layout/>
      <c:scatterChart>
        <c:scatterStyle val="smoothMarker"/>
        <c:varyColors val="0"/>
        <c:ser>
          <c:idx val="0"/>
          <c:order val="0"/>
          <c:xVal>
            <c:numRef>
              <c:f>'data 3.txt'!$B$5:$B$119</c:f>
              <c:numCache>
                <c:formatCode>General</c:formatCode>
                <c:ptCount val="115"/>
                <c:pt idx="0">
                  <c:v>5.120744E6</c:v>
                </c:pt>
                <c:pt idx="1">
                  <c:v>5.12104E6</c:v>
                </c:pt>
                <c:pt idx="2">
                  <c:v>5.121332E6</c:v>
                </c:pt>
                <c:pt idx="3">
                  <c:v>5.121624E6</c:v>
                </c:pt>
                <c:pt idx="4">
                  <c:v>5.121916E6</c:v>
                </c:pt>
                <c:pt idx="5">
                  <c:v>5.122116E6</c:v>
                </c:pt>
                <c:pt idx="6">
                  <c:v>5.122404E6</c:v>
                </c:pt>
                <c:pt idx="7">
                  <c:v>5.122696E6</c:v>
                </c:pt>
                <c:pt idx="8">
                  <c:v>5.122988E6</c:v>
                </c:pt>
                <c:pt idx="9">
                  <c:v>5.123284E6</c:v>
                </c:pt>
                <c:pt idx="10">
                  <c:v>5.123572E6</c:v>
                </c:pt>
                <c:pt idx="11">
                  <c:v>5.123864E6</c:v>
                </c:pt>
                <c:pt idx="12">
                  <c:v>5.12416E6</c:v>
                </c:pt>
                <c:pt idx="13">
                  <c:v>5.124452E6</c:v>
                </c:pt>
                <c:pt idx="14">
                  <c:v>5.124744E6</c:v>
                </c:pt>
                <c:pt idx="15">
                  <c:v>5.125032E6</c:v>
                </c:pt>
                <c:pt idx="16">
                  <c:v>5.125332E6</c:v>
                </c:pt>
                <c:pt idx="17">
                  <c:v>5.12562E6</c:v>
                </c:pt>
                <c:pt idx="18">
                  <c:v>5.125912E6</c:v>
                </c:pt>
                <c:pt idx="19">
                  <c:v>5.126208E6</c:v>
                </c:pt>
                <c:pt idx="20">
                  <c:v>5.126408E6</c:v>
                </c:pt>
                <c:pt idx="21">
                  <c:v>5.1267E6</c:v>
                </c:pt>
                <c:pt idx="22">
                  <c:v>5.126992E6</c:v>
                </c:pt>
                <c:pt idx="23">
                  <c:v>5.127288E6</c:v>
                </c:pt>
                <c:pt idx="24">
                  <c:v>5.127576E6</c:v>
                </c:pt>
                <c:pt idx="25">
                  <c:v>5.127868E6</c:v>
                </c:pt>
                <c:pt idx="26">
                  <c:v>5.12816E6</c:v>
                </c:pt>
                <c:pt idx="27">
                  <c:v>5.12846E6</c:v>
                </c:pt>
                <c:pt idx="28">
                  <c:v>5.128752E6</c:v>
                </c:pt>
                <c:pt idx="29">
                  <c:v>5.12904E6</c:v>
                </c:pt>
                <c:pt idx="30">
                  <c:v>5.129336E6</c:v>
                </c:pt>
                <c:pt idx="31">
                  <c:v>5.129624E6</c:v>
                </c:pt>
                <c:pt idx="32">
                  <c:v>5.129916E6</c:v>
                </c:pt>
                <c:pt idx="33">
                  <c:v>5.130116E6</c:v>
                </c:pt>
                <c:pt idx="34">
                  <c:v>5.130412E6</c:v>
                </c:pt>
                <c:pt idx="35">
                  <c:v>5.130704E6</c:v>
                </c:pt>
                <c:pt idx="36">
                  <c:v>5.130996E6</c:v>
                </c:pt>
                <c:pt idx="37">
                  <c:v>5.131288E6</c:v>
                </c:pt>
                <c:pt idx="38">
                  <c:v>5.131576E6</c:v>
                </c:pt>
                <c:pt idx="39">
                  <c:v>5.131868E6</c:v>
                </c:pt>
                <c:pt idx="40">
                  <c:v>5.13216E6</c:v>
                </c:pt>
                <c:pt idx="41">
                  <c:v>5.132452E6</c:v>
                </c:pt>
                <c:pt idx="42">
                  <c:v>5.13274E6</c:v>
                </c:pt>
                <c:pt idx="43">
                  <c:v>5.133032E6</c:v>
                </c:pt>
                <c:pt idx="44">
                  <c:v>5.133332E6</c:v>
                </c:pt>
                <c:pt idx="45">
                  <c:v>5.13362E6</c:v>
                </c:pt>
                <c:pt idx="46">
                  <c:v>5.133912E6</c:v>
                </c:pt>
                <c:pt idx="47">
                  <c:v>5.134204E6</c:v>
                </c:pt>
                <c:pt idx="48">
                  <c:v>5.134496E6</c:v>
                </c:pt>
                <c:pt idx="49">
                  <c:v>5.134696E6</c:v>
                </c:pt>
                <c:pt idx="50">
                  <c:v>5.134988E6</c:v>
                </c:pt>
                <c:pt idx="51">
                  <c:v>5.13528E6</c:v>
                </c:pt>
                <c:pt idx="52">
                  <c:v>5.135572E6</c:v>
                </c:pt>
                <c:pt idx="53">
                  <c:v>5.13586E6</c:v>
                </c:pt>
                <c:pt idx="54">
                  <c:v>5.136152E6</c:v>
                </c:pt>
                <c:pt idx="55">
                  <c:v>5.136448E6</c:v>
                </c:pt>
                <c:pt idx="56">
                  <c:v>5.13674E6</c:v>
                </c:pt>
                <c:pt idx="57">
                  <c:v>5.137032E6</c:v>
                </c:pt>
                <c:pt idx="58">
                  <c:v>5.137324E6</c:v>
                </c:pt>
                <c:pt idx="59">
                  <c:v>5.13762E6</c:v>
                </c:pt>
                <c:pt idx="60">
                  <c:v>5.137908E6</c:v>
                </c:pt>
                <c:pt idx="61">
                  <c:v>5.1382E6</c:v>
                </c:pt>
                <c:pt idx="62">
                  <c:v>5.138496E6</c:v>
                </c:pt>
                <c:pt idx="63">
                  <c:v>5.138696E6</c:v>
                </c:pt>
                <c:pt idx="64">
                  <c:v>5.138988E6</c:v>
                </c:pt>
                <c:pt idx="65">
                  <c:v>5.13928E6</c:v>
                </c:pt>
                <c:pt idx="66">
                  <c:v>5.139576E6</c:v>
                </c:pt>
                <c:pt idx="67">
                  <c:v>5.139864E6</c:v>
                </c:pt>
                <c:pt idx="68">
                  <c:v>5.140156E6</c:v>
                </c:pt>
                <c:pt idx="69">
                  <c:v>5.140448E6</c:v>
                </c:pt>
                <c:pt idx="70">
                  <c:v>5.140744E6</c:v>
                </c:pt>
                <c:pt idx="71">
                  <c:v>5.141036E6</c:v>
                </c:pt>
                <c:pt idx="72">
                  <c:v>5.141328E6</c:v>
                </c:pt>
                <c:pt idx="73">
                  <c:v>5.141624E6</c:v>
                </c:pt>
                <c:pt idx="74">
                  <c:v>5.141912E6</c:v>
                </c:pt>
                <c:pt idx="75">
                  <c:v>5.142204E6</c:v>
                </c:pt>
                <c:pt idx="76">
                  <c:v>5.142496E6</c:v>
                </c:pt>
                <c:pt idx="77">
                  <c:v>5.1427E6</c:v>
                </c:pt>
                <c:pt idx="78">
                  <c:v>5.142992E6</c:v>
                </c:pt>
                <c:pt idx="79">
                  <c:v>5.143284E6</c:v>
                </c:pt>
                <c:pt idx="80">
                  <c:v>5.143576E6</c:v>
                </c:pt>
                <c:pt idx="81">
                  <c:v>5.143864E6</c:v>
                </c:pt>
                <c:pt idx="82">
                  <c:v>5.144156E6</c:v>
                </c:pt>
                <c:pt idx="83">
                  <c:v>5.144448E6</c:v>
                </c:pt>
                <c:pt idx="84">
                  <c:v>5.14474E6</c:v>
                </c:pt>
                <c:pt idx="85">
                  <c:v>5.145028E6</c:v>
                </c:pt>
                <c:pt idx="86">
                  <c:v>5.14532E6</c:v>
                </c:pt>
                <c:pt idx="87">
                  <c:v>5.145616E6</c:v>
                </c:pt>
                <c:pt idx="88">
                  <c:v>5.145908E6</c:v>
                </c:pt>
                <c:pt idx="89">
                  <c:v>5.1462E6</c:v>
                </c:pt>
                <c:pt idx="90">
                  <c:v>5.146492E6</c:v>
                </c:pt>
                <c:pt idx="91">
                  <c:v>5.146784E6</c:v>
                </c:pt>
                <c:pt idx="92">
                  <c:v>5.147076E6</c:v>
                </c:pt>
                <c:pt idx="93">
                  <c:v>5.147276E6</c:v>
                </c:pt>
                <c:pt idx="94">
                  <c:v>5.147568E6</c:v>
                </c:pt>
                <c:pt idx="95">
                  <c:v>5.14786E6</c:v>
                </c:pt>
                <c:pt idx="96">
                  <c:v>5.148148E6</c:v>
                </c:pt>
                <c:pt idx="97">
                  <c:v>5.14844E6</c:v>
                </c:pt>
                <c:pt idx="98">
                  <c:v>5.148736E6</c:v>
                </c:pt>
                <c:pt idx="99">
                  <c:v>5.149028E6</c:v>
                </c:pt>
                <c:pt idx="100">
                  <c:v>5.14932E6</c:v>
                </c:pt>
                <c:pt idx="101">
                  <c:v>5.149608E6</c:v>
                </c:pt>
                <c:pt idx="102">
                  <c:v>5.149908E6</c:v>
                </c:pt>
                <c:pt idx="103">
                  <c:v>5.150196E6</c:v>
                </c:pt>
                <c:pt idx="104">
                  <c:v>5.150488E6</c:v>
                </c:pt>
                <c:pt idx="105">
                  <c:v>5.150784E6</c:v>
                </c:pt>
                <c:pt idx="106">
                  <c:v>5.151076E6</c:v>
                </c:pt>
                <c:pt idx="107">
                  <c:v>5.151368E6</c:v>
                </c:pt>
                <c:pt idx="108">
                  <c:v>5.151568E6</c:v>
                </c:pt>
                <c:pt idx="109">
                  <c:v>5.151864E6</c:v>
                </c:pt>
                <c:pt idx="110">
                  <c:v>5.152152E6</c:v>
                </c:pt>
                <c:pt idx="111">
                  <c:v>5.152444E6</c:v>
                </c:pt>
                <c:pt idx="112">
                  <c:v>5.152736E6</c:v>
                </c:pt>
                <c:pt idx="113">
                  <c:v>5.153032E6</c:v>
                </c:pt>
                <c:pt idx="114">
                  <c:v>5.153324E6</c:v>
                </c:pt>
              </c:numCache>
            </c:numRef>
          </c:xVal>
          <c:yVal>
            <c:numRef>
              <c:f>'data 3.txt'!$A$5:$A$119</c:f>
              <c:numCache>
                <c:formatCode>General</c:formatCode>
                <c:ptCount val="115"/>
                <c:pt idx="0">
                  <c:v>0.0</c:v>
                </c:pt>
                <c:pt idx="1">
                  <c:v>621.0</c:v>
                </c:pt>
                <c:pt idx="2">
                  <c:v>994.0</c:v>
                </c:pt>
                <c:pt idx="3">
                  <c:v>1313.0</c:v>
                </c:pt>
                <c:pt idx="4">
                  <c:v>1618.0</c:v>
                </c:pt>
                <c:pt idx="5">
                  <c:v>1882.0</c:v>
                </c:pt>
                <c:pt idx="6">
                  <c:v>2175.0</c:v>
                </c:pt>
                <c:pt idx="7">
                  <c:v>2406.0</c:v>
                </c:pt>
                <c:pt idx="8">
                  <c:v>2583.0</c:v>
                </c:pt>
                <c:pt idx="9">
                  <c:v>2773.0</c:v>
                </c:pt>
                <c:pt idx="10">
                  <c:v>2952.0</c:v>
                </c:pt>
                <c:pt idx="11">
                  <c:v>3061.0</c:v>
                </c:pt>
                <c:pt idx="12">
                  <c:v>3143.0</c:v>
                </c:pt>
                <c:pt idx="13">
                  <c:v>3153.0</c:v>
                </c:pt>
                <c:pt idx="14">
                  <c:v>3106.0</c:v>
                </c:pt>
                <c:pt idx="15">
                  <c:v>3012.0</c:v>
                </c:pt>
                <c:pt idx="16">
                  <c:v>2910.0</c:v>
                </c:pt>
                <c:pt idx="17">
                  <c:v>2774.0</c:v>
                </c:pt>
                <c:pt idx="18">
                  <c:v>2581.0</c:v>
                </c:pt>
                <c:pt idx="19">
                  <c:v>2402.0</c:v>
                </c:pt>
                <c:pt idx="20">
                  <c:v>2182.0</c:v>
                </c:pt>
                <c:pt idx="21">
                  <c:v>1924.0</c:v>
                </c:pt>
                <c:pt idx="22">
                  <c:v>1639.0</c:v>
                </c:pt>
                <c:pt idx="23">
                  <c:v>1274.0</c:v>
                </c:pt>
                <c:pt idx="24">
                  <c:v>932.0</c:v>
                </c:pt>
                <c:pt idx="25">
                  <c:v>582.0</c:v>
                </c:pt>
                <c:pt idx="26">
                  <c:v>223.0</c:v>
                </c:pt>
                <c:pt idx="27">
                  <c:v>-142.0</c:v>
                </c:pt>
                <c:pt idx="28">
                  <c:v>-510.0</c:v>
                </c:pt>
                <c:pt idx="29">
                  <c:v>-909.0</c:v>
                </c:pt>
                <c:pt idx="30">
                  <c:v>-1276.0</c:v>
                </c:pt>
                <c:pt idx="31">
                  <c:v>-1617.0</c:v>
                </c:pt>
                <c:pt idx="32">
                  <c:v>-1968.0</c:v>
                </c:pt>
                <c:pt idx="33">
                  <c:v>-2273.0</c:v>
                </c:pt>
                <c:pt idx="34">
                  <c:v>-2567.0</c:v>
                </c:pt>
                <c:pt idx="35">
                  <c:v>-2793.0</c:v>
                </c:pt>
                <c:pt idx="36">
                  <c:v>-3054.0</c:v>
                </c:pt>
                <c:pt idx="37">
                  <c:v>-3259.0</c:v>
                </c:pt>
                <c:pt idx="38">
                  <c:v>-3445.0</c:v>
                </c:pt>
                <c:pt idx="39">
                  <c:v>-3619.0</c:v>
                </c:pt>
                <c:pt idx="40">
                  <c:v>-3754.0</c:v>
                </c:pt>
                <c:pt idx="41">
                  <c:v>-3829.0</c:v>
                </c:pt>
                <c:pt idx="42">
                  <c:v>-3830.0</c:v>
                </c:pt>
                <c:pt idx="43">
                  <c:v>-3804.0</c:v>
                </c:pt>
                <c:pt idx="44">
                  <c:v>-3731.0</c:v>
                </c:pt>
                <c:pt idx="45">
                  <c:v>-3616.0</c:v>
                </c:pt>
                <c:pt idx="46">
                  <c:v>-3466.0</c:v>
                </c:pt>
                <c:pt idx="47">
                  <c:v>-3290.0</c:v>
                </c:pt>
                <c:pt idx="48">
                  <c:v>-3095.0</c:v>
                </c:pt>
                <c:pt idx="49">
                  <c:v>-2890.0</c:v>
                </c:pt>
                <c:pt idx="50">
                  <c:v>-2646.0</c:v>
                </c:pt>
                <c:pt idx="51">
                  <c:v>-2342.0</c:v>
                </c:pt>
                <c:pt idx="52">
                  <c:v>-2021.0</c:v>
                </c:pt>
                <c:pt idx="53">
                  <c:v>-1659.0</c:v>
                </c:pt>
                <c:pt idx="54">
                  <c:v>-1289.0</c:v>
                </c:pt>
                <c:pt idx="55">
                  <c:v>-942.0</c:v>
                </c:pt>
                <c:pt idx="56">
                  <c:v>-589.0</c:v>
                </c:pt>
                <c:pt idx="57">
                  <c:v>-200.0</c:v>
                </c:pt>
                <c:pt idx="58">
                  <c:v>189.0</c:v>
                </c:pt>
                <c:pt idx="59">
                  <c:v>544.0</c:v>
                </c:pt>
                <c:pt idx="60">
                  <c:v>905.0</c:v>
                </c:pt>
                <c:pt idx="61">
                  <c:v>1244.0</c:v>
                </c:pt>
                <c:pt idx="62">
                  <c:v>1567.0</c:v>
                </c:pt>
                <c:pt idx="63">
                  <c:v>1847.0</c:v>
                </c:pt>
                <c:pt idx="64">
                  <c:v>2091.0</c:v>
                </c:pt>
                <c:pt idx="65">
                  <c:v>2337.0</c:v>
                </c:pt>
                <c:pt idx="66">
                  <c:v>2526.0</c:v>
                </c:pt>
                <c:pt idx="67">
                  <c:v>2760.0</c:v>
                </c:pt>
                <c:pt idx="68">
                  <c:v>2917.0</c:v>
                </c:pt>
                <c:pt idx="69">
                  <c:v>3034.0</c:v>
                </c:pt>
                <c:pt idx="70">
                  <c:v>3154.0</c:v>
                </c:pt>
                <c:pt idx="71">
                  <c:v>3164.0</c:v>
                </c:pt>
                <c:pt idx="72">
                  <c:v>3114.0</c:v>
                </c:pt>
                <c:pt idx="73">
                  <c:v>3048.0</c:v>
                </c:pt>
                <c:pt idx="74">
                  <c:v>2940.0</c:v>
                </c:pt>
                <c:pt idx="75">
                  <c:v>2828.0</c:v>
                </c:pt>
                <c:pt idx="76">
                  <c:v>2657.0</c:v>
                </c:pt>
                <c:pt idx="77">
                  <c:v>2467.0</c:v>
                </c:pt>
                <c:pt idx="78">
                  <c:v>2233.0</c:v>
                </c:pt>
                <c:pt idx="79">
                  <c:v>1993.0</c:v>
                </c:pt>
                <c:pt idx="80">
                  <c:v>1691.0</c:v>
                </c:pt>
                <c:pt idx="81">
                  <c:v>1370.0</c:v>
                </c:pt>
                <c:pt idx="82">
                  <c:v>1008.0</c:v>
                </c:pt>
                <c:pt idx="83">
                  <c:v>670.0</c:v>
                </c:pt>
                <c:pt idx="84">
                  <c:v>322.0</c:v>
                </c:pt>
                <c:pt idx="85">
                  <c:v>-32.0</c:v>
                </c:pt>
                <c:pt idx="86">
                  <c:v>-422.0</c:v>
                </c:pt>
                <c:pt idx="87">
                  <c:v>-812.0</c:v>
                </c:pt>
                <c:pt idx="88">
                  <c:v>-1201.0</c:v>
                </c:pt>
                <c:pt idx="89">
                  <c:v>-1530.0</c:v>
                </c:pt>
                <c:pt idx="90">
                  <c:v>-1901.0</c:v>
                </c:pt>
                <c:pt idx="91">
                  <c:v>-2190.0</c:v>
                </c:pt>
                <c:pt idx="92">
                  <c:v>-2502.0</c:v>
                </c:pt>
                <c:pt idx="93">
                  <c:v>-2743.0</c:v>
                </c:pt>
                <c:pt idx="94">
                  <c:v>-2986.0</c:v>
                </c:pt>
                <c:pt idx="95">
                  <c:v>-3203.0</c:v>
                </c:pt>
                <c:pt idx="96">
                  <c:v>-3401.0</c:v>
                </c:pt>
                <c:pt idx="97">
                  <c:v>-3584.0</c:v>
                </c:pt>
                <c:pt idx="98">
                  <c:v>-3727.0</c:v>
                </c:pt>
                <c:pt idx="99">
                  <c:v>-3808.0</c:v>
                </c:pt>
                <c:pt idx="100">
                  <c:v>-3841.0</c:v>
                </c:pt>
                <c:pt idx="101">
                  <c:v>-3813.0</c:v>
                </c:pt>
                <c:pt idx="102">
                  <c:v>-3736.0</c:v>
                </c:pt>
                <c:pt idx="103">
                  <c:v>-3647.0</c:v>
                </c:pt>
                <c:pt idx="104">
                  <c:v>-3491.0</c:v>
                </c:pt>
                <c:pt idx="105">
                  <c:v>-3369.0</c:v>
                </c:pt>
                <c:pt idx="106">
                  <c:v>-3164.0</c:v>
                </c:pt>
                <c:pt idx="107">
                  <c:v>-2946.0</c:v>
                </c:pt>
                <c:pt idx="108">
                  <c:v>-2689.0</c:v>
                </c:pt>
                <c:pt idx="109">
                  <c:v>-2432.0</c:v>
                </c:pt>
                <c:pt idx="110">
                  <c:v>-2093.0</c:v>
                </c:pt>
                <c:pt idx="111">
                  <c:v>-1742.0</c:v>
                </c:pt>
                <c:pt idx="112">
                  <c:v>-1384.0</c:v>
                </c:pt>
                <c:pt idx="113">
                  <c:v>-1017.0</c:v>
                </c:pt>
                <c:pt idx="114">
                  <c:v>-675.0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7947416"/>
        <c:axId val="-2127060168"/>
      </c:scatterChart>
      <c:valAx>
        <c:axId val="-212794741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Time (us)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-2127060168"/>
        <c:crosses val="autoZero"/>
        <c:crossBetween val="midCat"/>
      </c:valAx>
      <c:valAx>
        <c:axId val="-2127060168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Counts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-2127947416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Current</a:t>
            </a:r>
            <a:r>
              <a:rPr lang="en-US" baseline="0"/>
              <a:t> Vs. Time (Lamp)</a:t>
            </a:r>
            <a:endParaRPr lang="en-US"/>
          </a:p>
        </c:rich>
      </c:tx>
      <c:layout/>
      <c:overlay val="0"/>
    </c:title>
    <c:autoTitleDeleted val="0"/>
    <c:plotArea>
      <c:layout/>
      <c:scatterChart>
        <c:scatterStyle val="smoothMarker"/>
        <c:varyColors val="0"/>
        <c:ser>
          <c:idx val="0"/>
          <c:order val="0"/>
          <c:yVal>
            <c:numRef>
              <c:f>Sheet1!$A$6:$A$121</c:f>
              <c:numCache>
                <c:formatCode>General</c:formatCode>
                <c:ptCount val="116"/>
                <c:pt idx="0">
                  <c:v>-629098.0</c:v>
                </c:pt>
                <c:pt idx="1">
                  <c:v>-902170.0</c:v>
                </c:pt>
                <c:pt idx="2">
                  <c:v>-1.022297E6</c:v>
                </c:pt>
                <c:pt idx="3">
                  <c:v>-1.308547E6</c:v>
                </c:pt>
                <c:pt idx="4">
                  <c:v>-1.426777E6</c:v>
                </c:pt>
                <c:pt idx="5">
                  <c:v>-1.513489E6</c:v>
                </c:pt>
                <c:pt idx="6">
                  <c:v>-1.520866E6</c:v>
                </c:pt>
                <c:pt idx="7">
                  <c:v>-1.520983E6</c:v>
                </c:pt>
                <c:pt idx="8">
                  <c:v>-1.509386E6</c:v>
                </c:pt>
                <c:pt idx="9">
                  <c:v>-1.471858E6</c:v>
                </c:pt>
                <c:pt idx="10">
                  <c:v>-1.439539E6</c:v>
                </c:pt>
                <c:pt idx="11">
                  <c:v>-1.32862E6</c:v>
                </c:pt>
                <c:pt idx="12">
                  <c:v>-1.17475E6</c:v>
                </c:pt>
                <c:pt idx="13">
                  <c:v>-1.014011E6</c:v>
                </c:pt>
                <c:pt idx="14">
                  <c:v>-677213.0</c:v>
                </c:pt>
                <c:pt idx="15">
                  <c:v>-535122.0</c:v>
                </c:pt>
                <c:pt idx="16">
                  <c:v>-233978.0</c:v>
                </c:pt>
                <c:pt idx="17">
                  <c:v>-74755.0</c:v>
                </c:pt>
                <c:pt idx="18">
                  <c:v>217963.0</c:v>
                </c:pt>
                <c:pt idx="19">
                  <c:v>425499.0</c:v>
                </c:pt>
                <c:pt idx="20">
                  <c:v>767526.0</c:v>
                </c:pt>
                <c:pt idx="21">
                  <c:v>885548.0</c:v>
                </c:pt>
                <c:pt idx="22">
                  <c:v>1.146631E6</c:v>
                </c:pt>
                <c:pt idx="23">
                  <c:v>1.292912E6</c:v>
                </c:pt>
                <c:pt idx="24">
                  <c:v>1.474463E6</c:v>
                </c:pt>
                <c:pt idx="25">
                  <c:v>1.508408E6</c:v>
                </c:pt>
                <c:pt idx="26">
                  <c:v>1.523017E6</c:v>
                </c:pt>
                <c:pt idx="27">
                  <c:v>1.517244E6</c:v>
                </c:pt>
                <c:pt idx="28">
                  <c:v>1.493152E6</c:v>
                </c:pt>
                <c:pt idx="29">
                  <c:v>1.476633E6</c:v>
                </c:pt>
                <c:pt idx="30">
                  <c:v>1.407781E6</c:v>
                </c:pt>
                <c:pt idx="31">
                  <c:v>1.344973E6</c:v>
                </c:pt>
                <c:pt idx="32">
                  <c:v>1.009463E6</c:v>
                </c:pt>
                <c:pt idx="33">
                  <c:v>832528.0</c:v>
                </c:pt>
                <c:pt idx="34">
                  <c:v>566938.0</c:v>
                </c:pt>
                <c:pt idx="35">
                  <c:v>424575.0</c:v>
                </c:pt>
                <c:pt idx="36">
                  <c:v>83127.0</c:v>
                </c:pt>
                <c:pt idx="37">
                  <c:v>-47821.0</c:v>
                </c:pt>
                <c:pt idx="38">
                  <c:v>-402342.0</c:v>
                </c:pt>
                <c:pt idx="39">
                  <c:v>-588278.0</c:v>
                </c:pt>
                <c:pt idx="40">
                  <c:v>-873420.0</c:v>
                </c:pt>
                <c:pt idx="41">
                  <c:v>-991015.0</c:v>
                </c:pt>
                <c:pt idx="42">
                  <c:v>-1.277066E6</c:v>
                </c:pt>
                <c:pt idx="43">
                  <c:v>-1.402498E6</c:v>
                </c:pt>
                <c:pt idx="44">
                  <c:v>-1.442449E6</c:v>
                </c:pt>
                <c:pt idx="45">
                  <c:v>-1.52052E6</c:v>
                </c:pt>
                <c:pt idx="46">
                  <c:v>-1.519443E6</c:v>
                </c:pt>
                <c:pt idx="47">
                  <c:v>-1.512239E6</c:v>
                </c:pt>
                <c:pt idx="48">
                  <c:v>-1.497576E6</c:v>
                </c:pt>
                <c:pt idx="49">
                  <c:v>-1.450963E6</c:v>
                </c:pt>
                <c:pt idx="50">
                  <c:v>-1.409749E6</c:v>
                </c:pt>
                <c:pt idx="51">
                  <c:v>-1.213932E6</c:v>
                </c:pt>
                <c:pt idx="52">
                  <c:v>-1.031267E6</c:v>
                </c:pt>
                <c:pt idx="53">
                  <c:v>-706756.0</c:v>
                </c:pt>
                <c:pt idx="54">
                  <c:v>-584427.0</c:v>
                </c:pt>
                <c:pt idx="55">
                  <c:v>-275339.0</c:v>
                </c:pt>
                <c:pt idx="56">
                  <c:v>-104730.0</c:v>
                </c:pt>
                <c:pt idx="57">
                  <c:v>164570.0</c:v>
                </c:pt>
                <c:pt idx="58">
                  <c:v>381251.0</c:v>
                </c:pt>
                <c:pt idx="59">
                  <c:v>732336.0</c:v>
                </c:pt>
                <c:pt idx="60">
                  <c:v>859262.0</c:v>
                </c:pt>
                <c:pt idx="61">
                  <c:v>1.108448E6</c:v>
                </c:pt>
                <c:pt idx="62">
                  <c:v>1.261413E6</c:v>
                </c:pt>
                <c:pt idx="63">
                  <c:v>1.467359E6</c:v>
                </c:pt>
                <c:pt idx="64">
                  <c:v>1.503905E6</c:v>
                </c:pt>
                <c:pt idx="65">
                  <c:v>1.523205E6</c:v>
                </c:pt>
                <c:pt idx="66">
                  <c:v>1.521321E6</c:v>
                </c:pt>
                <c:pt idx="67">
                  <c:v>1.498844E6</c:v>
                </c:pt>
                <c:pt idx="68">
                  <c:v>1.481337E6</c:v>
                </c:pt>
                <c:pt idx="69">
                  <c:v>1.411793E6</c:v>
                </c:pt>
                <c:pt idx="70">
                  <c:v>1.372059E6</c:v>
                </c:pt>
                <c:pt idx="71">
                  <c:v>1.055571E6</c:v>
                </c:pt>
                <c:pt idx="72">
                  <c:v>872520.0</c:v>
                </c:pt>
                <c:pt idx="73">
                  <c:v>727293.0</c:v>
                </c:pt>
                <c:pt idx="74">
                  <c:v>459244.0</c:v>
                </c:pt>
                <c:pt idx="75">
                  <c:v>323638.0</c:v>
                </c:pt>
                <c:pt idx="76">
                  <c:v>-29005.0</c:v>
                </c:pt>
                <c:pt idx="77">
                  <c:v>-161325.0</c:v>
                </c:pt>
                <c:pt idx="78">
                  <c:v>-543619.0</c:v>
                </c:pt>
                <c:pt idx="79">
                  <c:v>-715398.0</c:v>
                </c:pt>
                <c:pt idx="80">
                  <c:v>-962809.0</c:v>
                </c:pt>
                <c:pt idx="81">
                  <c:v>-1.095166E6</c:v>
                </c:pt>
                <c:pt idx="82">
                  <c:v>-1.37438E6</c:v>
                </c:pt>
                <c:pt idx="83">
                  <c:v>-1.46411E6</c:v>
                </c:pt>
                <c:pt idx="84">
                  <c:v>-1.519406E6</c:v>
                </c:pt>
                <c:pt idx="85">
                  <c:v>-1.519004E6</c:v>
                </c:pt>
                <c:pt idx="86">
                  <c:v>-1.515351E6</c:v>
                </c:pt>
                <c:pt idx="87">
                  <c:v>-1.503922E6</c:v>
                </c:pt>
                <c:pt idx="88">
                  <c:v>-1.461616E6</c:v>
                </c:pt>
                <c:pt idx="89">
                  <c:v>-1.415649E6</c:v>
                </c:pt>
                <c:pt idx="90">
                  <c:v>-1.253626E6</c:v>
                </c:pt>
                <c:pt idx="91">
                  <c:v>-1.071769E6</c:v>
                </c:pt>
                <c:pt idx="92">
                  <c:v>-739888.0</c:v>
                </c:pt>
                <c:pt idx="93">
                  <c:v>-613736.0</c:v>
                </c:pt>
                <c:pt idx="94">
                  <c:v>-315681.0</c:v>
                </c:pt>
                <c:pt idx="95">
                  <c:v>-146103.0</c:v>
                </c:pt>
                <c:pt idx="96">
                  <c:v>113472.0</c:v>
                </c:pt>
                <c:pt idx="97">
                  <c:v>330922.0</c:v>
                </c:pt>
                <c:pt idx="98">
                  <c:v>691246.0</c:v>
                </c:pt>
                <c:pt idx="99">
                  <c:v>831507.0</c:v>
                </c:pt>
                <c:pt idx="100">
                  <c:v>1.073575E6</c:v>
                </c:pt>
                <c:pt idx="101">
                  <c:v>1.222475E6</c:v>
                </c:pt>
                <c:pt idx="102">
                  <c:v>1.325833E6</c:v>
                </c:pt>
                <c:pt idx="103">
                  <c:v>1.49401E6</c:v>
                </c:pt>
                <c:pt idx="104">
                  <c:v>1.521081E6</c:v>
                </c:pt>
                <c:pt idx="105">
                  <c:v>1.522566E6</c:v>
                </c:pt>
                <c:pt idx="106">
                  <c:v>1.569292E6</c:v>
                </c:pt>
                <c:pt idx="107">
                  <c:v>1.48757E6</c:v>
                </c:pt>
                <c:pt idx="108">
                  <c:v>1.464438E6</c:v>
                </c:pt>
                <c:pt idx="109">
                  <c:v>1.389411E6</c:v>
                </c:pt>
                <c:pt idx="110">
                  <c:v>1.270631E6</c:v>
                </c:pt>
                <c:pt idx="111">
                  <c:v>913278.0</c:v>
                </c:pt>
                <c:pt idx="112">
                  <c:v>756253.0</c:v>
                </c:pt>
                <c:pt idx="113">
                  <c:v>496732.0</c:v>
                </c:pt>
                <c:pt idx="114">
                  <c:v>340256.0</c:v>
                </c:pt>
                <c:pt idx="115">
                  <c:v>2361.0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17773864"/>
        <c:axId val="-2123211832"/>
      </c:scatterChart>
      <c:valAx>
        <c:axId val="-211777386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Time Stamps</a:t>
                </a:r>
                <a:r>
                  <a:rPr lang="en-US" baseline="0"/>
                  <a:t> (0.4ms/stamp) </a:t>
                </a:r>
                <a:endParaRPr lang="en-US"/>
              </a:p>
            </c:rich>
          </c:tx>
          <c:layout/>
          <c:overlay val="0"/>
        </c:title>
        <c:majorTickMark val="none"/>
        <c:minorTickMark val="none"/>
        <c:tickLblPos val="nextTo"/>
        <c:crossAx val="-2123211832"/>
        <c:crosses val="autoZero"/>
        <c:crossBetween val="midCat"/>
      </c:valAx>
      <c:valAx>
        <c:axId val="-2123211832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Count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-211777386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Power</a:t>
            </a:r>
            <a:r>
              <a:rPr lang="en-US" baseline="0"/>
              <a:t> Vs. Time</a:t>
            </a:r>
            <a:endParaRPr lang="en-US"/>
          </a:p>
        </c:rich>
      </c:tx>
      <c:layout/>
      <c:overlay val="0"/>
    </c:title>
    <c:autoTitleDeleted val="0"/>
    <c:plotArea>
      <c:layout/>
      <c:scatterChart>
        <c:scatterStyle val="smoothMarker"/>
        <c:varyColors val="0"/>
        <c:ser>
          <c:idx val="1"/>
          <c:order val="1"/>
          <c:tx>
            <c:v>Active Power</c:v>
          </c:tx>
          <c:yVal>
            <c:numRef>
              <c:f>Sheet1!$C$6:$C$121</c:f>
              <c:numCache>
                <c:formatCode>General</c:formatCode>
                <c:ptCount val="116"/>
                <c:pt idx="0">
                  <c:v>6.0</c:v>
                </c:pt>
                <c:pt idx="1">
                  <c:v>7.0</c:v>
                </c:pt>
                <c:pt idx="2">
                  <c:v>6.0</c:v>
                </c:pt>
                <c:pt idx="3">
                  <c:v>7.0</c:v>
                </c:pt>
                <c:pt idx="4">
                  <c:v>6.0</c:v>
                </c:pt>
                <c:pt idx="5">
                  <c:v>7.0</c:v>
                </c:pt>
                <c:pt idx="6">
                  <c:v>7.0</c:v>
                </c:pt>
                <c:pt idx="7">
                  <c:v>6.0</c:v>
                </c:pt>
                <c:pt idx="8">
                  <c:v>7.0</c:v>
                </c:pt>
                <c:pt idx="9">
                  <c:v>6.0</c:v>
                </c:pt>
                <c:pt idx="10">
                  <c:v>7.0</c:v>
                </c:pt>
                <c:pt idx="11">
                  <c:v>7.0</c:v>
                </c:pt>
                <c:pt idx="12">
                  <c:v>6.0</c:v>
                </c:pt>
                <c:pt idx="13">
                  <c:v>7.0</c:v>
                </c:pt>
                <c:pt idx="14">
                  <c:v>6.0</c:v>
                </c:pt>
                <c:pt idx="15">
                  <c:v>7.0</c:v>
                </c:pt>
                <c:pt idx="16">
                  <c:v>7.0</c:v>
                </c:pt>
                <c:pt idx="17">
                  <c:v>6.0</c:v>
                </c:pt>
                <c:pt idx="18">
                  <c:v>7.0</c:v>
                </c:pt>
                <c:pt idx="19">
                  <c:v>6.0</c:v>
                </c:pt>
                <c:pt idx="20">
                  <c:v>7.0</c:v>
                </c:pt>
                <c:pt idx="21">
                  <c:v>7.0</c:v>
                </c:pt>
                <c:pt idx="22">
                  <c:v>6.0</c:v>
                </c:pt>
                <c:pt idx="23">
                  <c:v>7.0</c:v>
                </c:pt>
                <c:pt idx="24">
                  <c:v>6.0</c:v>
                </c:pt>
                <c:pt idx="25">
                  <c:v>7.0</c:v>
                </c:pt>
                <c:pt idx="26">
                  <c:v>7.0</c:v>
                </c:pt>
                <c:pt idx="27">
                  <c:v>6.0</c:v>
                </c:pt>
                <c:pt idx="28">
                  <c:v>7.0</c:v>
                </c:pt>
                <c:pt idx="29">
                  <c:v>6.0</c:v>
                </c:pt>
                <c:pt idx="30">
                  <c:v>7.0</c:v>
                </c:pt>
                <c:pt idx="31">
                  <c:v>7.0</c:v>
                </c:pt>
                <c:pt idx="32">
                  <c:v>6.0</c:v>
                </c:pt>
                <c:pt idx="33">
                  <c:v>7.0</c:v>
                </c:pt>
                <c:pt idx="34">
                  <c:v>6.0</c:v>
                </c:pt>
                <c:pt idx="35">
                  <c:v>7.0</c:v>
                </c:pt>
                <c:pt idx="36">
                  <c:v>7.0</c:v>
                </c:pt>
                <c:pt idx="37">
                  <c:v>6.0</c:v>
                </c:pt>
                <c:pt idx="38">
                  <c:v>7.0</c:v>
                </c:pt>
                <c:pt idx="39">
                  <c:v>6.0</c:v>
                </c:pt>
                <c:pt idx="40">
                  <c:v>7.0</c:v>
                </c:pt>
                <c:pt idx="41">
                  <c:v>7.0</c:v>
                </c:pt>
                <c:pt idx="42">
                  <c:v>6.0</c:v>
                </c:pt>
                <c:pt idx="43">
                  <c:v>7.0</c:v>
                </c:pt>
                <c:pt idx="44">
                  <c:v>6.0</c:v>
                </c:pt>
                <c:pt idx="45">
                  <c:v>7.0</c:v>
                </c:pt>
                <c:pt idx="46">
                  <c:v>7.0</c:v>
                </c:pt>
                <c:pt idx="47">
                  <c:v>6.0</c:v>
                </c:pt>
                <c:pt idx="48">
                  <c:v>7.0</c:v>
                </c:pt>
                <c:pt idx="49">
                  <c:v>6.0</c:v>
                </c:pt>
                <c:pt idx="50">
                  <c:v>7.0</c:v>
                </c:pt>
                <c:pt idx="51">
                  <c:v>7.0</c:v>
                </c:pt>
                <c:pt idx="52">
                  <c:v>6.0</c:v>
                </c:pt>
                <c:pt idx="53">
                  <c:v>7.0</c:v>
                </c:pt>
                <c:pt idx="54">
                  <c:v>6.0</c:v>
                </c:pt>
                <c:pt idx="55">
                  <c:v>7.0</c:v>
                </c:pt>
                <c:pt idx="56">
                  <c:v>7.0</c:v>
                </c:pt>
                <c:pt idx="57">
                  <c:v>6.0</c:v>
                </c:pt>
                <c:pt idx="58">
                  <c:v>7.0</c:v>
                </c:pt>
                <c:pt idx="59">
                  <c:v>7.0</c:v>
                </c:pt>
                <c:pt idx="60">
                  <c:v>6.0</c:v>
                </c:pt>
                <c:pt idx="61">
                  <c:v>7.0</c:v>
                </c:pt>
                <c:pt idx="62">
                  <c:v>6.0</c:v>
                </c:pt>
                <c:pt idx="63">
                  <c:v>7.0</c:v>
                </c:pt>
                <c:pt idx="64">
                  <c:v>6.0</c:v>
                </c:pt>
                <c:pt idx="65">
                  <c:v>6.0</c:v>
                </c:pt>
                <c:pt idx="66">
                  <c:v>7.0</c:v>
                </c:pt>
                <c:pt idx="67">
                  <c:v>6.0</c:v>
                </c:pt>
                <c:pt idx="68">
                  <c:v>7.0</c:v>
                </c:pt>
                <c:pt idx="69">
                  <c:v>6.0</c:v>
                </c:pt>
                <c:pt idx="70">
                  <c:v>7.0</c:v>
                </c:pt>
                <c:pt idx="71">
                  <c:v>7.0</c:v>
                </c:pt>
                <c:pt idx="72">
                  <c:v>6.0</c:v>
                </c:pt>
                <c:pt idx="73">
                  <c:v>7.0</c:v>
                </c:pt>
                <c:pt idx="74">
                  <c:v>6.0</c:v>
                </c:pt>
                <c:pt idx="75">
                  <c:v>7.0</c:v>
                </c:pt>
                <c:pt idx="76">
                  <c:v>7.0</c:v>
                </c:pt>
                <c:pt idx="77">
                  <c:v>6.0</c:v>
                </c:pt>
                <c:pt idx="78">
                  <c:v>7.0</c:v>
                </c:pt>
                <c:pt idx="79">
                  <c:v>6.0</c:v>
                </c:pt>
                <c:pt idx="80">
                  <c:v>7.0</c:v>
                </c:pt>
                <c:pt idx="81">
                  <c:v>7.0</c:v>
                </c:pt>
                <c:pt idx="82">
                  <c:v>6.0</c:v>
                </c:pt>
                <c:pt idx="83">
                  <c:v>7.0</c:v>
                </c:pt>
                <c:pt idx="84">
                  <c:v>6.0</c:v>
                </c:pt>
                <c:pt idx="85">
                  <c:v>7.0</c:v>
                </c:pt>
                <c:pt idx="86">
                  <c:v>7.0</c:v>
                </c:pt>
                <c:pt idx="87">
                  <c:v>6.0</c:v>
                </c:pt>
                <c:pt idx="88">
                  <c:v>7.0</c:v>
                </c:pt>
                <c:pt idx="89">
                  <c:v>6.0</c:v>
                </c:pt>
                <c:pt idx="90">
                  <c:v>7.0</c:v>
                </c:pt>
                <c:pt idx="91">
                  <c:v>7.0</c:v>
                </c:pt>
                <c:pt idx="92">
                  <c:v>6.0</c:v>
                </c:pt>
                <c:pt idx="93">
                  <c:v>7.0</c:v>
                </c:pt>
                <c:pt idx="94">
                  <c:v>6.0</c:v>
                </c:pt>
                <c:pt idx="95">
                  <c:v>7.0</c:v>
                </c:pt>
                <c:pt idx="96">
                  <c:v>7.0</c:v>
                </c:pt>
                <c:pt idx="97">
                  <c:v>6.0</c:v>
                </c:pt>
                <c:pt idx="98">
                  <c:v>7.0</c:v>
                </c:pt>
                <c:pt idx="99">
                  <c:v>6.0</c:v>
                </c:pt>
                <c:pt idx="100">
                  <c:v>7.0</c:v>
                </c:pt>
                <c:pt idx="101">
                  <c:v>7.0</c:v>
                </c:pt>
                <c:pt idx="102">
                  <c:v>6.0</c:v>
                </c:pt>
                <c:pt idx="103">
                  <c:v>7.0</c:v>
                </c:pt>
                <c:pt idx="104">
                  <c:v>6.0</c:v>
                </c:pt>
                <c:pt idx="105">
                  <c:v>7.0</c:v>
                </c:pt>
                <c:pt idx="106">
                  <c:v>7.0</c:v>
                </c:pt>
                <c:pt idx="107">
                  <c:v>6.0</c:v>
                </c:pt>
                <c:pt idx="108">
                  <c:v>7.0</c:v>
                </c:pt>
                <c:pt idx="109">
                  <c:v>6.0</c:v>
                </c:pt>
                <c:pt idx="110">
                  <c:v>7.0</c:v>
                </c:pt>
                <c:pt idx="111">
                  <c:v>7.0</c:v>
                </c:pt>
                <c:pt idx="112">
                  <c:v>6.0</c:v>
                </c:pt>
                <c:pt idx="113">
                  <c:v>7.0</c:v>
                </c:pt>
                <c:pt idx="114">
                  <c:v>6.0</c:v>
                </c:pt>
                <c:pt idx="115">
                  <c:v>7.0</c:v>
                </c:pt>
              </c:numCache>
            </c:numRef>
          </c:yVal>
          <c:smooth val="1"/>
        </c:ser>
        <c:ser>
          <c:idx val="0"/>
          <c:order val="0"/>
          <c:tx>
            <c:v>Apparent P</c:v>
          </c:tx>
          <c:yVal>
            <c:numRef>
              <c:f>Sheet1!$B$6:$B$121</c:f>
              <c:numCache>
                <c:formatCode>General</c:formatCode>
                <c:ptCount val="116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1.0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</c:v>
                </c:pt>
                <c:pt idx="35">
                  <c:v>0.0</c:v>
                </c:pt>
                <c:pt idx="36">
                  <c:v>0.0</c:v>
                </c:pt>
                <c:pt idx="37">
                  <c:v>1.0</c:v>
                </c:pt>
                <c:pt idx="38">
                  <c:v>0.0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  <c:pt idx="49">
                  <c:v>0.0</c:v>
                </c:pt>
                <c:pt idx="50">
                  <c:v>0.0</c:v>
                </c:pt>
                <c:pt idx="51">
                  <c:v>0.0</c:v>
                </c:pt>
                <c:pt idx="52">
                  <c:v>0.0</c:v>
                </c:pt>
                <c:pt idx="53">
                  <c:v>0.0</c:v>
                </c:pt>
                <c:pt idx="54">
                  <c:v>0.0</c:v>
                </c:pt>
                <c:pt idx="55">
                  <c:v>0.0</c:v>
                </c:pt>
                <c:pt idx="56">
                  <c:v>0.0</c:v>
                </c:pt>
                <c:pt idx="57">
                  <c:v>0.0</c:v>
                </c:pt>
                <c:pt idx="58">
                  <c:v>0.0</c:v>
                </c:pt>
                <c:pt idx="59">
                  <c:v>1.0</c:v>
                </c:pt>
                <c:pt idx="60">
                  <c:v>0.0</c:v>
                </c:pt>
                <c:pt idx="61">
                  <c:v>0.0</c:v>
                </c:pt>
                <c:pt idx="62">
                  <c:v>0.0</c:v>
                </c:pt>
                <c:pt idx="63">
                  <c:v>0.0</c:v>
                </c:pt>
                <c:pt idx="64">
                  <c:v>0.0</c:v>
                </c:pt>
                <c:pt idx="65">
                  <c:v>0.0</c:v>
                </c:pt>
                <c:pt idx="66">
                  <c:v>0.0</c:v>
                </c:pt>
                <c:pt idx="67">
                  <c:v>0.0</c:v>
                </c:pt>
                <c:pt idx="68">
                  <c:v>0.0</c:v>
                </c:pt>
                <c:pt idx="69">
                  <c:v>0.0</c:v>
                </c:pt>
                <c:pt idx="70">
                  <c:v>0.0</c:v>
                </c:pt>
                <c:pt idx="71">
                  <c:v>0.0</c:v>
                </c:pt>
                <c:pt idx="72">
                  <c:v>0.0</c:v>
                </c:pt>
                <c:pt idx="73">
                  <c:v>0.0</c:v>
                </c:pt>
                <c:pt idx="74">
                  <c:v>0.0</c:v>
                </c:pt>
                <c:pt idx="75">
                  <c:v>0.0</c:v>
                </c:pt>
                <c:pt idx="76">
                  <c:v>0.0</c:v>
                </c:pt>
                <c:pt idx="77">
                  <c:v>0.0</c:v>
                </c:pt>
                <c:pt idx="78">
                  <c:v>0.0</c:v>
                </c:pt>
                <c:pt idx="79">
                  <c:v>0.0</c:v>
                </c:pt>
                <c:pt idx="80">
                  <c:v>0.0</c:v>
                </c:pt>
                <c:pt idx="81">
                  <c:v>0.0</c:v>
                </c:pt>
                <c:pt idx="82">
                  <c:v>1.0</c:v>
                </c:pt>
                <c:pt idx="83">
                  <c:v>0.0</c:v>
                </c:pt>
                <c:pt idx="84">
                  <c:v>0.0</c:v>
                </c:pt>
                <c:pt idx="85">
                  <c:v>0.0</c:v>
                </c:pt>
                <c:pt idx="86">
                  <c:v>0.0</c:v>
                </c:pt>
                <c:pt idx="87">
                  <c:v>0.0</c:v>
                </c:pt>
                <c:pt idx="88">
                  <c:v>0.0</c:v>
                </c:pt>
                <c:pt idx="89">
                  <c:v>0.0</c:v>
                </c:pt>
                <c:pt idx="90">
                  <c:v>0.0</c:v>
                </c:pt>
                <c:pt idx="91">
                  <c:v>0.0</c:v>
                </c:pt>
                <c:pt idx="92">
                  <c:v>0.0</c:v>
                </c:pt>
                <c:pt idx="93">
                  <c:v>0.0</c:v>
                </c:pt>
                <c:pt idx="94">
                  <c:v>0.0</c:v>
                </c:pt>
                <c:pt idx="95">
                  <c:v>0.0</c:v>
                </c:pt>
                <c:pt idx="96">
                  <c:v>0.0</c:v>
                </c:pt>
                <c:pt idx="97">
                  <c:v>0.0</c:v>
                </c:pt>
                <c:pt idx="98">
                  <c:v>0.0</c:v>
                </c:pt>
                <c:pt idx="99">
                  <c:v>0.0</c:v>
                </c:pt>
                <c:pt idx="100">
                  <c:v>0.0</c:v>
                </c:pt>
                <c:pt idx="101">
                  <c:v>0.0</c:v>
                </c:pt>
                <c:pt idx="102">
                  <c:v>0.0</c:v>
                </c:pt>
                <c:pt idx="103">
                  <c:v>0.0</c:v>
                </c:pt>
                <c:pt idx="104">
                  <c:v>1.0</c:v>
                </c:pt>
                <c:pt idx="105">
                  <c:v>0.0</c:v>
                </c:pt>
                <c:pt idx="106">
                  <c:v>0.0</c:v>
                </c:pt>
                <c:pt idx="107">
                  <c:v>0.0</c:v>
                </c:pt>
                <c:pt idx="108">
                  <c:v>0.0</c:v>
                </c:pt>
                <c:pt idx="109">
                  <c:v>0.0</c:v>
                </c:pt>
                <c:pt idx="110">
                  <c:v>0.0</c:v>
                </c:pt>
                <c:pt idx="111">
                  <c:v>0.0</c:v>
                </c:pt>
                <c:pt idx="112">
                  <c:v>0.0</c:v>
                </c:pt>
                <c:pt idx="113">
                  <c:v>0.0</c:v>
                </c:pt>
                <c:pt idx="114">
                  <c:v>0.0</c:v>
                </c:pt>
                <c:pt idx="115">
                  <c:v>0.0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2671768"/>
        <c:axId val="-2123277912"/>
      </c:scatterChart>
      <c:valAx>
        <c:axId val="-21226717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Time Stamps (0.4ms/stamp)</a:t>
                </a:r>
              </a:p>
            </c:rich>
          </c:tx>
          <c:layout/>
          <c:overlay val="0"/>
        </c:title>
        <c:majorTickMark val="none"/>
        <c:minorTickMark val="none"/>
        <c:tickLblPos val="nextTo"/>
        <c:crossAx val="-2123277912"/>
        <c:crosses val="autoZero"/>
        <c:crossBetween val="midCat"/>
      </c:valAx>
      <c:valAx>
        <c:axId val="-2123277912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Counts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-2122671768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0.12119</cdr:x>
      <cdr:y>0.36453</cdr:y>
    </cdr:from>
    <cdr:to>
      <cdr:x>0.27282</cdr:x>
      <cdr:y>0.62186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125438" y="1937448"/>
          <a:ext cx="1408213" cy="136772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b="1"/>
            <a:t>Xbox </a:t>
          </a:r>
        </a:p>
        <a:p xmlns:a="http://schemas.openxmlformats.org/drawingml/2006/main">
          <a:r>
            <a:rPr lang="en-US" sz="1100"/>
            <a:t>switched </a:t>
          </a:r>
        </a:p>
        <a:p xmlns:a="http://schemas.openxmlformats.org/drawingml/2006/main">
          <a:r>
            <a:rPr lang="en-US" sz="1400" b="1" i="1"/>
            <a:t>OFF</a:t>
          </a:r>
          <a:r>
            <a:rPr lang="en-US" sz="1100"/>
            <a:t> </a:t>
          </a:r>
          <a:r>
            <a:rPr lang="en-US" sz="1100" i="1"/>
            <a:t>from </a:t>
          </a:r>
        </a:p>
        <a:p xmlns:a="http://schemas.openxmlformats.org/drawingml/2006/main">
          <a:r>
            <a:rPr lang="en-US" sz="1100" i="1"/>
            <a:t>data points </a:t>
          </a:r>
        </a:p>
        <a:p xmlns:a="http://schemas.openxmlformats.org/drawingml/2006/main">
          <a:r>
            <a:rPr lang="en-US" sz="1100" i="1"/>
            <a:t>(0-34.)</a:t>
          </a:r>
        </a:p>
      </cdr:txBody>
    </cdr:sp>
  </cdr:relSizeAnchor>
  <cdr:relSizeAnchor xmlns:cdr="http://schemas.openxmlformats.org/drawingml/2006/chartDrawing">
    <cdr:from>
      <cdr:x>0.12708</cdr:x>
      <cdr:y>0.26215</cdr:y>
    </cdr:from>
    <cdr:to>
      <cdr:x>0.12708</cdr:x>
      <cdr:y>0.78646</cdr:y>
    </cdr:to>
    <cdr:cxnSp macro="">
      <cdr:nvCxnSpPr>
        <cdr:cNvPr id="6" name="Straight Connector 5"/>
        <cdr:cNvCxnSpPr/>
      </cdr:nvCxnSpPr>
      <cdr:spPr>
        <a:xfrm xmlns:a="http://schemas.openxmlformats.org/drawingml/2006/main">
          <a:off x="581026" y="719138"/>
          <a:ext cx="0" cy="1438275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accent5"/>
        </a:lnRef>
        <a:fillRef xmlns:a="http://schemas.openxmlformats.org/drawingml/2006/main" idx="0">
          <a:schemeClr val="accent5"/>
        </a:fillRef>
        <a:effectRef xmlns:a="http://schemas.openxmlformats.org/drawingml/2006/main" idx="0">
          <a:schemeClr val="accent5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</cdr:x>
      <cdr:y>0.26523</cdr:y>
    </cdr:from>
    <cdr:to>
      <cdr:x>0.20116</cdr:x>
      <cdr:y>0.78674</cdr:y>
    </cdr:to>
    <cdr:cxnSp macro="">
      <cdr:nvCxnSpPr>
        <cdr:cNvPr id="12" name="Straight Connector 11"/>
        <cdr:cNvCxnSpPr/>
      </cdr:nvCxnSpPr>
      <cdr:spPr>
        <a:xfrm xmlns:a="http://schemas.openxmlformats.org/drawingml/2006/main" flipH="1" flipV="1">
          <a:off x="1857332" y="1409695"/>
          <a:ext cx="10773" cy="2771800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0.45657</cdr:x>
      <cdr:y>0.26753</cdr:y>
    </cdr:from>
    <cdr:to>
      <cdr:x>0.45657</cdr:x>
      <cdr:y>0.79033</cdr:y>
    </cdr:to>
    <cdr:cxnSp macro="">
      <cdr:nvCxnSpPr>
        <cdr:cNvPr id="13" name="Straight Connector 12"/>
        <cdr:cNvCxnSpPr/>
      </cdr:nvCxnSpPr>
      <cdr:spPr>
        <a:xfrm xmlns:a="http://schemas.openxmlformats.org/drawingml/2006/main" flipV="1">
          <a:off x="4240102" y="1421889"/>
          <a:ext cx="0" cy="2778656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0.70285</cdr:x>
      <cdr:y>0.26036</cdr:y>
    </cdr:from>
    <cdr:to>
      <cdr:x>0.70285</cdr:x>
      <cdr:y>0.78316</cdr:y>
    </cdr:to>
    <cdr:cxnSp macro="">
      <cdr:nvCxnSpPr>
        <cdr:cNvPr id="14" name="Straight Connector 13"/>
        <cdr:cNvCxnSpPr/>
      </cdr:nvCxnSpPr>
      <cdr:spPr>
        <a:xfrm xmlns:a="http://schemas.openxmlformats.org/drawingml/2006/main" flipV="1">
          <a:off x="6527274" y="1383789"/>
          <a:ext cx="0" cy="2778656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0.94742</cdr:x>
      <cdr:y>0.25868</cdr:y>
    </cdr:from>
    <cdr:to>
      <cdr:x>0.94742</cdr:x>
      <cdr:y>0.77957</cdr:y>
    </cdr:to>
    <cdr:cxnSp macro="">
      <cdr:nvCxnSpPr>
        <cdr:cNvPr id="15" name="Straight Connector 14"/>
        <cdr:cNvCxnSpPr/>
      </cdr:nvCxnSpPr>
      <cdr:spPr>
        <a:xfrm xmlns:a="http://schemas.openxmlformats.org/drawingml/2006/main" flipV="1">
          <a:off x="8798572" y="1374872"/>
          <a:ext cx="0" cy="2768503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0.35417</cdr:x>
      <cdr:y>0.4184</cdr:y>
    </cdr:from>
    <cdr:to>
      <cdr:x>0.55417</cdr:x>
      <cdr:y>0.75174</cdr:y>
    </cdr:to>
    <cdr:sp macro="" textlink="">
      <cdr:nvSpPr>
        <cdr:cNvPr id="32" name="TextBox 31"/>
        <cdr:cNvSpPr txBox="1"/>
      </cdr:nvSpPr>
      <cdr:spPr>
        <a:xfrm xmlns:a="http://schemas.openxmlformats.org/drawingml/2006/main">
          <a:off x="1619250" y="1147763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0.25275</cdr:x>
      <cdr:y>0.38401</cdr:y>
    </cdr:from>
    <cdr:to>
      <cdr:x>0.42667</cdr:x>
      <cdr:y>0.57348</cdr:y>
    </cdr:to>
    <cdr:sp macro="" textlink="">
      <cdr:nvSpPr>
        <cdr:cNvPr id="33" name="TextBox 32"/>
        <cdr:cNvSpPr txBox="1"/>
      </cdr:nvSpPr>
      <cdr:spPr>
        <a:xfrm xmlns:a="http://schemas.openxmlformats.org/drawingml/2006/main">
          <a:off x="2347244" y="2040975"/>
          <a:ext cx="1615157" cy="10070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b="1" dirty="0"/>
            <a:t>Xbox</a:t>
          </a:r>
          <a:r>
            <a:rPr lang="en-US" sz="1100" dirty="0"/>
            <a:t> switched </a:t>
          </a:r>
        </a:p>
        <a:p xmlns:a="http://schemas.openxmlformats.org/drawingml/2006/main">
          <a:r>
            <a:rPr lang="en-US" sz="1400" b="1" i="0" dirty="0"/>
            <a:t>ON </a:t>
          </a:r>
          <a:r>
            <a:rPr lang="en-US" sz="1100" b="0" i="0" baseline="0" dirty="0"/>
            <a:t> </a:t>
          </a:r>
          <a:r>
            <a:rPr lang="en-US" sz="1100" i="0" dirty="0"/>
            <a:t>without </a:t>
          </a:r>
        </a:p>
        <a:p xmlns:a="http://schemas.openxmlformats.org/drawingml/2006/main">
          <a:r>
            <a:rPr lang="en-US" sz="1100" i="0" dirty="0"/>
            <a:t>game cd from</a:t>
          </a:r>
        </a:p>
        <a:p xmlns:a="http://schemas.openxmlformats.org/drawingml/2006/main">
          <a:r>
            <a:rPr lang="en-US" sz="1100" i="0" dirty="0"/>
            <a:t> data points </a:t>
          </a:r>
        </a:p>
        <a:p xmlns:a="http://schemas.openxmlformats.org/drawingml/2006/main">
          <a:r>
            <a:rPr lang="en-US" sz="1100" i="0" dirty="0"/>
            <a:t>(35-135).</a:t>
          </a:r>
        </a:p>
      </cdr:txBody>
    </cdr:sp>
  </cdr:relSizeAnchor>
  <cdr:relSizeAnchor xmlns:cdr="http://schemas.openxmlformats.org/drawingml/2006/chartDrawing">
    <cdr:from>
      <cdr:x>0.49244</cdr:x>
      <cdr:y>0.3871</cdr:y>
    </cdr:from>
    <cdr:to>
      <cdr:x>0.6966</cdr:x>
      <cdr:y>0.75554</cdr:y>
    </cdr:to>
    <cdr:sp macro="" textlink="">
      <cdr:nvSpPr>
        <cdr:cNvPr id="34" name="TextBox 33"/>
        <cdr:cNvSpPr txBox="1"/>
      </cdr:nvSpPr>
      <cdr:spPr>
        <a:xfrm xmlns:a="http://schemas.openxmlformats.org/drawingml/2006/main">
          <a:off x="4573222" y="2057400"/>
          <a:ext cx="1896009" cy="195827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b="1">
              <a:effectLst/>
              <a:latin typeface="+mn-lt"/>
              <a:ea typeface="+mn-ea"/>
              <a:cs typeface="+mn-cs"/>
            </a:rPr>
            <a:t>Xbox</a:t>
          </a:r>
          <a:r>
            <a:rPr lang="en-US" sz="1100">
              <a:effectLst/>
              <a:latin typeface="+mn-lt"/>
              <a:ea typeface="+mn-ea"/>
              <a:cs typeface="+mn-cs"/>
            </a:rPr>
            <a:t> switched </a:t>
          </a:r>
          <a:endParaRPr lang="en-US">
            <a:effectLst/>
          </a:endParaRPr>
        </a:p>
        <a:p xmlns:a="http://schemas.openxmlformats.org/drawingml/2006/main">
          <a:r>
            <a:rPr lang="en-US" sz="1400" b="1" i="1">
              <a:effectLst/>
              <a:latin typeface="+mn-lt"/>
              <a:ea typeface="+mn-ea"/>
              <a:cs typeface="+mn-cs"/>
            </a:rPr>
            <a:t>ON</a:t>
          </a:r>
          <a:r>
            <a:rPr lang="en-US" sz="1100" b="1" i="1">
              <a:effectLst/>
              <a:latin typeface="+mn-lt"/>
              <a:ea typeface="+mn-ea"/>
              <a:cs typeface="+mn-cs"/>
            </a:rPr>
            <a:t> </a:t>
          </a:r>
          <a:r>
            <a:rPr lang="en-US" sz="1100" b="0" i="0" baseline="0">
              <a:effectLst/>
              <a:latin typeface="+mn-lt"/>
              <a:ea typeface="+mn-ea"/>
              <a:cs typeface="+mn-cs"/>
            </a:rPr>
            <a:t> </a:t>
          </a:r>
          <a:r>
            <a:rPr lang="en-US" sz="1100" b="0" i="1" baseline="0">
              <a:effectLst/>
              <a:latin typeface="+mn-lt"/>
              <a:ea typeface="+mn-ea"/>
              <a:cs typeface="+mn-cs"/>
            </a:rPr>
            <a:t>with</a:t>
          </a:r>
          <a:endParaRPr lang="en-US" i="1">
            <a:effectLst/>
          </a:endParaRPr>
        </a:p>
        <a:p xmlns:a="http://schemas.openxmlformats.org/drawingml/2006/main">
          <a:r>
            <a:rPr lang="en-US" sz="1100" i="1">
              <a:effectLst/>
              <a:latin typeface="+mn-lt"/>
              <a:ea typeface="+mn-ea"/>
              <a:cs typeface="+mn-cs"/>
            </a:rPr>
            <a:t>game cd from</a:t>
          </a:r>
          <a:endParaRPr lang="en-US" i="1">
            <a:effectLst/>
          </a:endParaRPr>
        </a:p>
        <a:p xmlns:a="http://schemas.openxmlformats.org/drawingml/2006/main">
          <a:r>
            <a:rPr lang="en-US" sz="1100" i="1">
              <a:effectLst/>
              <a:latin typeface="+mn-lt"/>
              <a:ea typeface="+mn-ea"/>
              <a:cs typeface="+mn-cs"/>
            </a:rPr>
            <a:t> data points </a:t>
          </a:r>
          <a:endParaRPr lang="en-US" i="1">
            <a:effectLst/>
          </a:endParaRPr>
        </a:p>
        <a:p xmlns:a="http://schemas.openxmlformats.org/drawingml/2006/main">
          <a:r>
            <a:rPr lang="en-US" sz="1100" i="1">
              <a:effectLst/>
              <a:latin typeface="+mn-lt"/>
              <a:ea typeface="+mn-ea"/>
              <a:cs typeface="+mn-cs"/>
            </a:rPr>
            <a:t>(136-230).</a:t>
          </a:r>
          <a:endParaRPr lang="en-US" i="1">
            <a:effectLst/>
          </a:endParaRPr>
        </a:p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0.72026</cdr:x>
      <cdr:y>0.36094</cdr:y>
    </cdr:from>
    <cdr:to>
      <cdr:x>0.89333</cdr:x>
      <cdr:y>0.61111</cdr:y>
    </cdr:to>
    <cdr:sp macro="" textlink="">
      <cdr:nvSpPr>
        <cdr:cNvPr id="44" name="TextBox 43"/>
        <cdr:cNvSpPr txBox="1"/>
      </cdr:nvSpPr>
      <cdr:spPr>
        <a:xfrm xmlns:a="http://schemas.openxmlformats.org/drawingml/2006/main">
          <a:off x="6688933" y="1918374"/>
          <a:ext cx="1607344" cy="132965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b="1">
              <a:effectLst/>
              <a:latin typeface="+mn-lt"/>
              <a:ea typeface="+mn-ea"/>
              <a:cs typeface="+mn-cs"/>
            </a:rPr>
            <a:t>Xbox</a:t>
          </a:r>
          <a:r>
            <a:rPr lang="en-US" sz="1100">
              <a:effectLst/>
              <a:latin typeface="+mn-lt"/>
              <a:ea typeface="+mn-ea"/>
              <a:cs typeface="+mn-cs"/>
            </a:rPr>
            <a:t> switched </a:t>
          </a:r>
          <a:endParaRPr lang="en-US">
            <a:effectLst/>
          </a:endParaRPr>
        </a:p>
        <a:p xmlns:a="http://schemas.openxmlformats.org/drawingml/2006/main">
          <a:r>
            <a:rPr lang="en-US" sz="1400" b="1" i="1">
              <a:effectLst/>
              <a:latin typeface="+mn-lt"/>
              <a:ea typeface="+mn-ea"/>
              <a:cs typeface="+mn-cs"/>
            </a:rPr>
            <a:t>ON</a:t>
          </a:r>
          <a:r>
            <a:rPr lang="en-US" sz="1100" b="1" i="1">
              <a:effectLst/>
              <a:latin typeface="+mn-lt"/>
              <a:ea typeface="+mn-ea"/>
              <a:cs typeface="+mn-cs"/>
            </a:rPr>
            <a:t> </a:t>
          </a:r>
          <a:r>
            <a:rPr lang="en-US" sz="1100" b="0" i="0" baseline="0">
              <a:effectLst/>
              <a:latin typeface="+mn-lt"/>
              <a:ea typeface="+mn-ea"/>
              <a:cs typeface="+mn-cs"/>
            </a:rPr>
            <a:t> </a:t>
          </a:r>
          <a:r>
            <a:rPr lang="en-US" sz="1100" b="0" i="1" baseline="0">
              <a:effectLst/>
              <a:latin typeface="+mn-lt"/>
              <a:ea typeface="+mn-ea"/>
              <a:cs typeface="+mn-cs"/>
            </a:rPr>
            <a:t>with</a:t>
          </a:r>
          <a:endParaRPr lang="en-US" i="1">
            <a:effectLst/>
          </a:endParaRPr>
        </a:p>
        <a:p xmlns:a="http://schemas.openxmlformats.org/drawingml/2006/main">
          <a:r>
            <a:rPr lang="en-US" sz="1100" i="1">
              <a:effectLst/>
              <a:latin typeface="+mn-lt"/>
              <a:ea typeface="+mn-ea"/>
              <a:cs typeface="+mn-cs"/>
            </a:rPr>
            <a:t>game paused</a:t>
          </a:r>
        </a:p>
        <a:p xmlns:a="http://schemas.openxmlformats.org/drawingml/2006/main">
          <a:r>
            <a:rPr lang="en-US" sz="1100" i="1">
              <a:effectLst/>
              <a:latin typeface="+mn-lt"/>
              <a:ea typeface="+mn-ea"/>
              <a:cs typeface="+mn-cs"/>
            </a:rPr>
            <a:t> from</a:t>
          </a:r>
          <a:r>
            <a:rPr lang="en-US" sz="1100" i="1" baseline="0">
              <a:effectLst/>
              <a:latin typeface="+mn-lt"/>
              <a:ea typeface="+mn-ea"/>
              <a:cs typeface="+mn-cs"/>
            </a:rPr>
            <a:t> </a:t>
          </a:r>
          <a:r>
            <a:rPr lang="en-US" sz="1100" i="1">
              <a:effectLst/>
              <a:latin typeface="+mn-lt"/>
              <a:ea typeface="+mn-ea"/>
              <a:cs typeface="+mn-cs"/>
            </a:rPr>
            <a:t>data</a:t>
          </a:r>
        </a:p>
        <a:p xmlns:a="http://schemas.openxmlformats.org/drawingml/2006/main">
          <a:r>
            <a:rPr lang="en-US" sz="1100" i="1">
              <a:effectLst/>
              <a:latin typeface="+mn-lt"/>
              <a:ea typeface="+mn-ea"/>
              <a:cs typeface="+mn-cs"/>
            </a:rPr>
            <a:t> points </a:t>
          </a:r>
        </a:p>
        <a:p xmlns:a="http://schemas.openxmlformats.org/drawingml/2006/main">
          <a:r>
            <a:rPr lang="en-US" sz="1100" i="1">
              <a:effectLst/>
              <a:latin typeface="+mn-lt"/>
              <a:ea typeface="+mn-ea"/>
              <a:cs typeface="+mn-cs"/>
            </a:rPr>
            <a:t>(231-332).</a:t>
          </a:r>
          <a:endParaRPr lang="en-US" sz="1100" i="1"/>
        </a:p>
      </cdr:txBody>
    </cdr:sp>
  </cdr:relSizeAnchor>
  <cdr:relSizeAnchor xmlns:cdr="http://schemas.openxmlformats.org/drawingml/2006/chartDrawing">
    <cdr:from>
      <cdr:x>0.88863</cdr:x>
      <cdr:y>0.33648</cdr:y>
    </cdr:from>
    <cdr:to>
      <cdr:x>1</cdr:x>
      <cdr:y>0.51796</cdr:y>
    </cdr:to>
    <cdr:sp macro="" textlink="">
      <cdr:nvSpPr>
        <cdr:cNvPr id="47" name="TextBox 46"/>
        <cdr:cNvSpPr txBox="1"/>
      </cdr:nvSpPr>
      <cdr:spPr>
        <a:xfrm xmlns:a="http://schemas.openxmlformats.org/drawingml/2006/main">
          <a:off x="7886701" y="1695449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0.88863</cdr:x>
      <cdr:y>0.11531</cdr:y>
    </cdr:from>
    <cdr:to>
      <cdr:x>1</cdr:x>
      <cdr:y>0.29679</cdr:y>
    </cdr:to>
    <cdr:sp macro="" textlink="">
      <cdr:nvSpPr>
        <cdr:cNvPr id="49" name="TextBox 48"/>
        <cdr:cNvSpPr txBox="1"/>
      </cdr:nvSpPr>
      <cdr:spPr>
        <a:xfrm xmlns:a="http://schemas.openxmlformats.org/drawingml/2006/main">
          <a:off x="7296151" y="581024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b="1">
              <a:effectLst/>
              <a:latin typeface="+mn-lt"/>
              <a:ea typeface="+mn-ea"/>
              <a:cs typeface="+mn-cs"/>
            </a:rPr>
            <a:t>Xbox</a:t>
          </a:r>
          <a:r>
            <a:rPr lang="en-US" sz="1100">
              <a:effectLst/>
              <a:latin typeface="+mn-lt"/>
              <a:ea typeface="+mn-ea"/>
              <a:cs typeface="+mn-cs"/>
            </a:rPr>
            <a:t> switched </a:t>
          </a:r>
          <a:endParaRPr lang="en-US">
            <a:effectLst/>
          </a:endParaRPr>
        </a:p>
        <a:p xmlns:a="http://schemas.openxmlformats.org/drawingml/2006/main">
          <a:r>
            <a:rPr lang="en-US" sz="1100" b="1" i="1">
              <a:effectLst/>
              <a:latin typeface="+mn-lt"/>
              <a:ea typeface="+mn-ea"/>
              <a:cs typeface="+mn-cs"/>
            </a:rPr>
            <a:t>OFF </a:t>
          </a:r>
          <a:r>
            <a:rPr lang="en-US" sz="1100" b="0" i="1">
              <a:effectLst/>
              <a:latin typeface="+mn-lt"/>
              <a:ea typeface="+mn-ea"/>
              <a:cs typeface="+mn-cs"/>
            </a:rPr>
            <a:t>from </a:t>
          </a:r>
        </a:p>
        <a:p xmlns:a="http://schemas.openxmlformats.org/drawingml/2006/main">
          <a:r>
            <a:rPr lang="en-US" sz="1100" b="0" i="1">
              <a:effectLst/>
              <a:latin typeface="+mn-lt"/>
              <a:ea typeface="+mn-ea"/>
              <a:cs typeface="+mn-cs"/>
            </a:rPr>
            <a:t>data</a:t>
          </a:r>
          <a:r>
            <a:rPr lang="en-US" sz="1100" b="0" i="1" baseline="0">
              <a:effectLst/>
              <a:latin typeface="+mn-lt"/>
              <a:ea typeface="+mn-ea"/>
              <a:cs typeface="+mn-cs"/>
            </a:rPr>
            <a:t> points</a:t>
          </a:r>
        </a:p>
        <a:p xmlns:a="http://schemas.openxmlformats.org/drawingml/2006/main">
          <a:r>
            <a:rPr lang="en-US" sz="1100" b="0" i="1" baseline="0">
              <a:effectLst/>
              <a:latin typeface="+mn-lt"/>
              <a:ea typeface="+mn-ea"/>
              <a:cs typeface="+mn-cs"/>
            </a:rPr>
            <a:t>(333-335</a:t>
          </a:r>
          <a:r>
            <a:rPr lang="en-US" sz="1100" b="1" i="1" baseline="0">
              <a:effectLst/>
              <a:latin typeface="+mn-lt"/>
              <a:ea typeface="+mn-ea"/>
              <a:cs typeface="+mn-cs"/>
            </a:rPr>
            <a:t>)</a:t>
          </a:r>
          <a:endParaRPr lang="en-US" sz="1100"/>
        </a:p>
      </cdr:txBody>
    </cdr:sp>
  </cdr:relSizeAnchor>
  <cdr:relSizeAnchor xmlns:cdr="http://schemas.openxmlformats.org/drawingml/2006/chartDrawing">
    <cdr:from>
      <cdr:x>0.94154</cdr:x>
      <cdr:y>0.24731</cdr:y>
    </cdr:from>
    <cdr:to>
      <cdr:x>0.95385</cdr:x>
      <cdr:y>0.319</cdr:y>
    </cdr:to>
    <cdr:cxnSp macro="">
      <cdr:nvCxnSpPr>
        <cdr:cNvPr id="51" name="Straight Arrow Connector 50"/>
        <cdr:cNvCxnSpPr/>
      </cdr:nvCxnSpPr>
      <cdr:spPr>
        <a:xfrm xmlns:a="http://schemas.openxmlformats.org/drawingml/2006/main" flipH="1" flipV="1">
          <a:off x="8743951" y="1314450"/>
          <a:ext cx="114336" cy="381020"/>
        </a:xfrm>
        <a:prstGeom xmlns:a="http://schemas.openxmlformats.org/drawingml/2006/main" prst="straightConnector1">
          <a:avLst/>
        </a:prstGeom>
        <a:ln xmlns:a="http://schemas.openxmlformats.org/drawingml/2006/main">
          <a:tailEnd type="arrow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0.90154</cdr:x>
      <cdr:y>0.18996</cdr:y>
    </cdr:from>
    <cdr:to>
      <cdr:x>1</cdr:x>
      <cdr:y>0.36201</cdr:y>
    </cdr:to>
    <cdr:sp macro="" textlink="">
      <cdr:nvSpPr>
        <cdr:cNvPr id="52" name="TextBox 51"/>
        <cdr:cNvSpPr txBox="1"/>
      </cdr:nvSpPr>
      <cdr:spPr>
        <a:xfrm xmlns:a="http://schemas.openxmlformats.org/drawingml/2006/main">
          <a:off x="8848726" y="100965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0.95596</cdr:x>
      <cdr:y>0.26645</cdr:y>
    </cdr:from>
    <cdr:to>
      <cdr:x>0.95596</cdr:x>
      <cdr:y>0.78734</cdr:y>
    </cdr:to>
    <cdr:cxnSp macro="">
      <cdr:nvCxnSpPr>
        <cdr:cNvPr id="24" name="Straight Connector 23"/>
        <cdr:cNvCxnSpPr/>
      </cdr:nvCxnSpPr>
      <cdr:spPr>
        <a:xfrm xmlns:a="http://schemas.openxmlformats.org/drawingml/2006/main" flipV="1">
          <a:off x="8877927" y="1416168"/>
          <a:ext cx="0" cy="2768505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ED3A7-26A8-E342-9C22-2849A2DBD3A8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0EA7AB-68C5-5D45-B6AF-6D9F0EB2D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06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0EA7AB-68C5-5D45-B6AF-6D9F0EB2D9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28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068CF-E136-4DEC-9DED-CB41CD2E29A5}" type="datetimeFigureOut">
              <a:rPr lang="en-US" smtClean="0"/>
              <a:t>12/19/14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6D090-738F-42DC-BE82-5B7013C66D2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4780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Smart Power For The Smart Home: Inverter Controls, Power Factor Corrections, And</a:t>
            </a:r>
            <a:br>
              <a:rPr lang="en-US" b="1" dirty="0"/>
            </a:br>
            <a:r>
              <a:rPr lang="en-US" b="1" dirty="0"/>
              <a:t>Peak Demand </a:t>
            </a:r>
            <a:r>
              <a:rPr lang="en-US" b="1" dirty="0" smtClean="0"/>
              <a:t>Reductions</a:t>
            </a:r>
            <a:br>
              <a:rPr lang="en-US" b="1" dirty="0" smtClean="0"/>
            </a:br>
            <a:r>
              <a:rPr lang="en-US" dirty="0" smtClean="0"/>
              <a:t> Critical Project 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724400"/>
            <a:ext cx="6400800" cy="1752600"/>
          </a:xfrm>
        </p:spPr>
        <p:txBody>
          <a:bodyPr/>
          <a:lstStyle/>
          <a:p>
            <a:r>
              <a:rPr lang="en-US" dirty="0" smtClean="0"/>
              <a:t>UC Irvine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Test Setup</a:t>
            </a:r>
            <a:endParaRPr lang="en-US" dirty="0"/>
          </a:p>
        </p:txBody>
      </p:sp>
      <p:pic>
        <p:nvPicPr>
          <p:cNvPr id="6" name="Content Placeholder 5" descr="Photo Dec 09, 3 09 54 PM.jpg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242" r="-969" b="-24687"/>
          <a:stretch/>
        </p:blipFill>
        <p:spPr>
          <a:xfrm>
            <a:off x="457200" y="1674588"/>
            <a:ext cx="5539549" cy="5183412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019800" y="1600200"/>
            <a:ext cx="2819400" cy="4525963"/>
          </a:xfrm>
        </p:spPr>
        <p:txBody>
          <a:bodyPr/>
          <a:lstStyle/>
          <a:p>
            <a:r>
              <a:rPr lang="en-US" dirty="0" smtClean="0"/>
              <a:t>Load: lamp</a:t>
            </a:r>
          </a:p>
          <a:p>
            <a:r>
              <a:rPr lang="en-US" dirty="0" smtClean="0"/>
              <a:t>Data Collection: </a:t>
            </a:r>
            <a:r>
              <a:rPr lang="en-US" dirty="0" err="1" smtClean="0"/>
              <a:t>Arduino</a:t>
            </a:r>
            <a:r>
              <a:rPr lang="en-US" dirty="0"/>
              <a:t> </a:t>
            </a:r>
            <a:r>
              <a:rPr lang="en-US" dirty="0" smtClean="0"/>
              <a:t>-&gt;PC </a:t>
            </a:r>
          </a:p>
          <a:p>
            <a:r>
              <a:rPr lang="en-US" dirty="0" smtClean="0"/>
              <a:t>Communication verification: Oscilloscope </a:t>
            </a:r>
          </a:p>
          <a:p>
            <a:r>
              <a:rPr lang="en-US" dirty="0" smtClean="0"/>
              <a:t>Power Analyzer to verify PF. </a:t>
            </a:r>
          </a:p>
        </p:txBody>
      </p:sp>
    </p:spTree>
    <p:extLst>
      <p:ext uri="{BB962C8B-B14F-4D97-AF65-F5344CB8AC3E}">
        <p14:creationId xmlns:p14="http://schemas.microsoft.com/office/powerpoint/2010/main" val="2241385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and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Macro Load Signature:</a:t>
            </a:r>
          </a:p>
          <a:p>
            <a:pPr lvl="1"/>
            <a:r>
              <a:rPr lang="en-US" dirty="0" smtClean="0"/>
              <a:t>Power:</a:t>
            </a:r>
          </a:p>
          <a:p>
            <a:pPr lvl="1"/>
            <a:r>
              <a:rPr lang="en-US" dirty="0" smtClean="0"/>
              <a:t>Power Factor</a:t>
            </a:r>
          </a:p>
          <a:p>
            <a:pPr lvl="1"/>
            <a:r>
              <a:rPr lang="en-US" dirty="0" smtClean="0"/>
              <a:t>Usage duration:</a:t>
            </a:r>
          </a:p>
          <a:p>
            <a:r>
              <a:rPr lang="en-US" dirty="0" smtClean="0"/>
              <a:t>Micro Load Signature:</a:t>
            </a:r>
          </a:p>
          <a:p>
            <a:pPr lvl="1"/>
            <a:r>
              <a:rPr lang="en-US" dirty="0" smtClean="0"/>
              <a:t>I/V curve</a:t>
            </a:r>
          </a:p>
          <a:p>
            <a:pPr lvl="2"/>
            <a:r>
              <a:rPr lang="en-US" dirty="0" smtClean="0"/>
              <a:t>Time domain analysis</a:t>
            </a:r>
          </a:p>
          <a:p>
            <a:pPr lvl="3"/>
            <a:r>
              <a:rPr lang="en-US" dirty="0" smtClean="0"/>
              <a:t>Rise and Fall time</a:t>
            </a:r>
          </a:p>
          <a:p>
            <a:pPr lvl="3"/>
            <a:r>
              <a:rPr lang="en-US" dirty="0" smtClean="0"/>
              <a:t>Peak finding</a:t>
            </a:r>
          </a:p>
          <a:p>
            <a:pPr lvl="3"/>
            <a:r>
              <a:rPr lang="en-US" dirty="0" smtClean="0"/>
              <a:t>Crossing</a:t>
            </a:r>
          </a:p>
          <a:p>
            <a:pPr lvl="1"/>
            <a:r>
              <a:rPr lang="en-US" dirty="0" smtClean="0"/>
              <a:t>FFT</a:t>
            </a:r>
          </a:p>
          <a:p>
            <a:pPr lvl="1"/>
            <a:r>
              <a:rPr lang="en-US" dirty="0" smtClean="0"/>
              <a:t>Harmonic analysis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4495800" y="1752600"/>
            <a:ext cx="4343400" cy="8382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Acquisition</a:t>
            </a:r>
          </a:p>
          <a:p>
            <a:pPr algn="ctr"/>
            <a:r>
              <a:rPr lang="en-US" dirty="0" smtClean="0"/>
              <a:t>3 periods of total 175 data points (Volt and Current)  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4495800" y="2857500"/>
            <a:ext cx="4343400" cy="609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Analysis: Peak, </a:t>
            </a:r>
            <a:r>
              <a:rPr lang="en-US" dirty="0" err="1" smtClean="0"/>
              <a:t>Τ</a:t>
            </a:r>
            <a:r>
              <a:rPr lang="en-US" dirty="0" smtClean="0"/>
              <a:t>, Phase (PF), FFT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029200" y="3733800"/>
            <a:ext cx="3276600" cy="381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Macro Characteristic matching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5029200" y="5105400"/>
            <a:ext cx="3276600" cy="533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Device ID, time stamp(s) and power to MySQL server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5105400" y="5943600"/>
            <a:ext cx="3124200" cy="609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Server Data retrieving and Display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667500" y="2590800"/>
            <a:ext cx="0" cy="266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667500" y="3467100"/>
            <a:ext cx="0" cy="266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8" idx="2"/>
            <a:endCxn id="9" idx="0"/>
          </p:cNvCxnSpPr>
          <p:nvPr/>
        </p:nvCxnSpPr>
        <p:spPr>
          <a:xfrm>
            <a:off x="6667500" y="563880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5029200" y="4419600"/>
            <a:ext cx="3276600" cy="381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Micro Characteristic matching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7" idx="2"/>
            <a:endCxn id="16" idx="0"/>
          </p:cNvCxnSpPr>
          <p:nvPr/>
        </p:nvCxnSpPr>
        <p:spPr>
          <a:xfrm>
            <a:off x="6667500" y="411480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6" idx="2"/>
            <a:endCxn id="8" idx="0"/>
          </p:cNvCxnSpPr>
          <p:nvPr/>
        </p:nvCxnSpPr>
        <p:spPr>
          <a:xfrm>
            <a:off x="6667500" y="480060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5918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Data Collected (Macro)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7211270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50477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Data Collected (Micro)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5791200"/>
            <a:ext cx="80974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Note: Raw data displayed from data collected with a 16bit ADC downscaled to 12bit. </a:t>
            </a:r>
            <a:endParaRPr lang="en-US" dirty="0"/>
          </a:p>
          <a:p>
            <a:r>
              <a:rPr lang="en-US" dirty="0" smtClean="0"/>
              <a:t>System is not calibrated. 12bit (4096) is mapped out to 240Vrms, max count = 3143,</a:t>
            </a:r>
          </a:p>
          <a:p>
            <a:r>
              <a:rPr lang="en-US" dirty="0" smtClean="0"/>
              <a:t>Equivalent to 184.16Vrms. 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7049902"/>
              </p:ext>
            </p:extLst>
          </p:nvPr>
        </p:nvGraphicFramePr>
        <p:xfrm>
          <a:off x="457200" y="12954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6453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Data Collected (Micro)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33400" y="6172200"/>
            <a:ext cx="3120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Note: 18bit ADC not calibrated.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404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Data Collected (Macro)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38200" y="6400800"/>
            <a:ext cx="476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Note: Energy read from registers. Not calibrated.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679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Budget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Planned Schedule – Task 3 Overall</a:t>
            </a:r>
            <a:endParaRPr lang="en-US" dirty="0"/>
          </a:p>
        </p:txBody>
      </p:sp>
      <p:pic>
        <p:nvPicPr>
          <p:cNvPr id="12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5135" t="-2101" r="11233"/>
          <a:stretch>
            <a:fillRect/>
          </a:stretch>
        </p:blipFill>
        <p:spPr bwMode="auto">
          <a:xfrm>
            <a:off x="188996" y="1905000"/>
            <a:ext cx="8726404" cy="372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Planned Schedule – Task 3 Detailed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802" r="2071"/>
          <a:stretch>
            <a:fillRect/>
          </a:stretch>
        </p:blipFill>
        <p:spPr bwMode="auto">
          <a:xfrm>
            <a:off x="76200" y="1143000"/>
            <a:ext cx="9067800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Planned Schedule – Task 3 Detailed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r="2819"/>
          <a:stretch>
            <a:fillRect/>
          </a:stretch>
        </p:blipFill>
        <p:spPr bwMode="auto">
          <a:xfrm>
            <a:off x="76200" y="2286000"/>
            <a:ext cx="8991600" cy="2054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1143000" y="5029200"/>
            <a:ext cx="70107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Note: In order to insert test data and results to a better conclusion,</a:t>
            </a:r>
          </a:p>
          <a:p>
            <a:r>
              <a:rPr lang="en-US" dirty="0" smtClean="0"/>
              <a:t> the final report should be planned for a due date later than 11/30/2014.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3 Statements of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Task 3. Load Signature Analysis for Wireless Monitoring and Control (UC Irvine)</a:t>
            </a:r>
          </a:p>
          <a:p>
            <a:pPr lvl="1"/>
            <a:r>
              <a:rPr lang="en-US" dirty="0"/>
              <a:t>1. UC Irvine will design and build the printed circuit board (PCB) for the loads </a:t>
            </a:r>
            <a:r>
              <a:rPr lang="en-US" dirty="0" smtClean="0"/>
              <a:t>monitoring system</a:t>
            </a:r>
            <a:r>
              <a:rPr lang="en-US" dirty="0"/>
              <a:t>. The board should be able to measure the power and capture the waveform and </a:t>
            </a:r>
            <a:r>
              <a:rPr lang="en-US" dirty="0" smtClean="0"/>
              <a:t>send the </a:t>
            </a:r>
            <a:r>
              <a:rPr lang="en-US" dirty="0"/>
              <a:t>information to the server via wireless. Also the board should be able to communicate </a:t>
            </a:r>
            <a:r>
              <a:rPr lang="en-US" dirty="0" smtClean="0"/>
              <a:t>with the </a:t>
            </a:r>
            <a:r>
              <a:rPr lang="en-US" dirty="0"/>
              <a:t>smart meter to read the power information.</a:t>
            </a:r>
          </a:p>
          <a:p>
            <a:pPr lvl="1"/>
            <a:r>
              <a:rPr lang="en-US" dirty="0"/>
              <a:t>2. Preliminary test of the board in CalPlug</a:t>
            </a:r>
          </a:p>
          <a:p>
            <a:pPr lvl="1"/>
            <a:r>
              <a:rPr lang="en-US" dirty="0"/>
              <a:t>3. Develop the server to communicate with the power measuring board and do analysis </a:t>
            </a:r>
            <a:r>
              <a:rPr lang="en-US" dirty="0" smtClean="0"/>
              <a:t>to recognize </a:t>
            </a:r>
            <a:r>
              <a:rPr lang="en-US" dirty="0"/>
              <a:t>the appliances.</a:t>
            </a:r>
          </a:p>
          <a:p>
            <a:pPr lvl="1"/>
            <a:r>
              <a:rPr lang="en-US" dirty="0"/>
              <a:t>4. Design a smartphone interface to show the loads information.</a:t>
            </a:r>
          </a:p>
          <a:p>
            <a:pPr lvl="1"/>
            <a:r>
              <a:rPr lang="en-US" dirty="0"/>
              <a:t>5. System optimization and algorithm optimization.</a:t>
            </a:r>
          </a:p>
          <a:p>
            <a:pPr lvl="1"/>
            <a:r>
              <a:rPr lang="en-US" dirty="0" smtClean="0"/>
              <a:t>6</a:t>
            </a:r>
            <a:r>
              <a:rPr lang="en-US" dirty="0"/>
              <a:t>. Test the loads monitoring system with the APF/Inverter.</a:t>
            </a:r>
          </a:p>
          <a:p>
            <a:pPr lvl="1"/>
            <a:r>
              <a:rPr lang="en-US" dirty="0"/>
              <a:t>7. Test in a smart house in UC Davis or Irvine.</a:t>
            </a:r>
          </a:p>
          <a:p>
            <a:pPr lvl="1"/>
            <a:r>
              <a:rPr lang="en-US" dirty="0"/>
              <a:t>8. Write interim and final reports on loads monitoring system.</a:t>
            </a:r>
          </a:p>
          <a:p>
            <a:r>
              <a:rPr lang="en-US" dirty="0"/>
              <a:t>Deliverable: Interim Report on Loads Monitoring System. Due Date: September 30, 2014</a:t>
            </a:r>
          </a:p>
          <a:p>
            <a:r>
              <a:rPr lang="en-US" dirty="0"/>
              <a:t>Deliverable: Final Report on Loads Monitoring System. Due Date: November 30, 2014</a:t>
            </a:r>
          </a:p>
        </p:txBody>
      </p:sp>
    </p:spTree>
    <p:extLst>
      <p:ext uri="{BB962C8B-B14F-4D97-AF65-F5344CB8AC3E}">
        <p14:creationId xmlns:p14="http://schemas.microsoft.com/office/powerpoint/2010/main" val="1088723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3 Overview</a:t>
            </a:r>
            <a:endParaRPr lang="en-US" dirty="0"/>
          </a:p>
        </p:txBody>
      </p:sp>
      <p:pic>
        <p:nvPicPr>
          <p:cNvPr id="5" name="Content Placeholder 4" descr="Macintosh HD:Users:Lin:Desktop:Screen Shot 2014-07-10 at 5.13.07 PM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611" b="-40611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6640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 of the Project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Key Accomplishments:</a:t>
            </a:r>
          </a:p>
          <a:p>
            <a:pPr lvl="1"/>
            <a:r>
              <a:rPr lang="en-US" dirty="0" smtClean="0"/>
              <a:t>Successfully obtained characteristic waveforms.</a:t>
            </a:r>
          </a:p>
          <a:p>
            <a:pPr lvl="1"/>
            <a:r>
              <a:rPr lang="en-US" dirty="0"/>
              <a:t>Board Design 80% (minor changes/updates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Board to server communication implemented.</a:t>
            </a:r>
          </a:p>
          <a:p>
            <a:pPr lvl="1"/>
            <a:r>
              <a:rPr lang="en-US" dirty="0" smtClean="0"/>
              <a:t>Mobile user interface completed.  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Critical Milestones:</a:t>
            </a:r>
          </a:p>
          <a:p>
            <a:pPr lvl="1"/>
            <a:r>
              <a:rPr lang="en-US" dirty="0" smtClean="0"/>
              <a:t>Final Board fabrication and populated.</a:t>
            </a:r>
          </a:p>
          <a:p>
            <a:pPr lvl="1"/>
            <a:r>
              <a:rPr lang="en-US" dirty="0" smtClean="0"/>
              <a:t>Full system functional Preliminary test at CalPlug.</a:t>
            </a:r>
          </a:p>
          <a:p>
            <a:pPr lvl="1"/>
            <a:r>
              <a:rPr lang="en-US" dirty="0" smtClean="0"/>
              <a:t>Increase load signature libraries. </a:t>
            </a:r>
          </a:p>
          <a:p>
            <a:pPr lvl="1"/>
            <a:r>
              <a:rPr lang="en-US" dirty="0" smtClean="0"/>
              <a:t>Design transfer to UCD or test sites at UCI.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Critical Progress Since Last week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Site visit </a:t>
            </a:r>
            <a:r>
              <a:rPr lang="en-US" dirty="0" smtClean="0"/>
              <a:t>scheduled on </a:t>
            </a:r>
            <a:r>
              <a:rPr lang="en-US" dirty="0" smtClean="0">
                <a:solidFill>
                  <a:srgbClr val="FF0000"/>
                </a:solidFill>
              </a:rPr>
              <a:t>12/23 at UCD </a:t>
            </a:r>
            <a:r>
              <a:rPr lang="en-US" dirty="0" smtClean="0"/>
              <a:t>with Jonathan and Nelson. </a:t>
            </a:r>
          </a:p>
          <a:p>
            <a:r>
              <a:rPr lang="en-US" dirty="0" err="1" smtClean="0"/>
              <a:t>LabView</a:t>
            </a:r>
            <a:r>
              <a:rPr lang="en-US" dirty="0" smtClean="0"/>
              <a:t> interface developed for system test and calibration for </a:t>
            </a:r>
            <a:r>
              <a:rPr lang="en-US" b="1" dirty="0" smtClean="0"/>
              <a:t>BOTH</a:t>
            </a:r>
            <a:r>
              <a:rPr lang="en-US" dirty="0" smtClean="0"/>
              <a:t> UCI and UCD. </a:t>
            </a:r>
          </a:p>
          <a:p>
            <a:r>
              <a:rPr lang="en-US" dirty="0" smtClean="0"/>
              <a:t>Updates on data access outside of UCI perimeter.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267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 Factor</a:t>
            </a:r>
            <a:endParaRPr lang="en-US" dirty="0"/>
          </a:p>
        </p:txBody>
      </p:sp>
      <p:pic>
        <p:nvPicPr>
          <p:cNvPr id="7" name="Content Placeholder 6" descr="Screen Shot 2014-12-19 at 10.08.48 AM.png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1" t="27481" r="47597" b="18223"/>
          <a:stretch/>
        </p:blipFill>
        <p:spPr>
          <a:xfrm>
            <a:off x="-7866" y="1676400"/>
            <a:ext cx="4481592" cy="3835451"/>
          </a:xfrm>
        </p:spPr>
      </p:pic>
      <p:pic>
        <p:nvPicPr>
          <p:cNvPr id="8" name="Content Placeholder 7" descr="Screen Shot 2014-12-19 at 10.09.04 AM.png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6" t="33973" r="45967" b="25988"/>
          <a:stretch/>
        </p:blipFill>
        <p:spPr>
          <a:xfrm>
            <a:off x="4343400" y="1676400"/>
            <a:ext cx="5108993" cy="3003509"/>
          </a:xfrm>
        </p:spPr>
      </p:pic>
      <p:sp>
        <p:nvSpPr>
          <p:cNvPr id="9" name="TextBox 8"/>
          <p:cNvSpPr txBox="1"/>
          <p:nvPr/>
        </p:nvSpPr>
        <p:spPr>
          <a:xfrm>
            <a:off x="1981200" y="6096000"/>
            <a:ext cx="4063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Approximately 150mm x 135mm x 50mm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915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 Locations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13660" r="13660"/>
          <a:stretch>
            <a:fillRect/>
          </a:stretch>
        </p:blipFill>
        <p:spPr/>
      </p:pic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Sectional Installations: </a:t>
            </a:r>
          </a:p>
          <a:p>
            <a:pPr lvl="1"/>
            <a:r>
              <a:rPr lang="en-US" dirty="0" smtClean="0"/>
              <a:t>Bedroom</a:t>
            </a:r>
          </a:p>
          <a:p>
            <a:pPr lvl="1"/>
            <a:r>
              <a:rPr lang="en-US" dirty="0" smtClean="0"/>
              <a:t>Kitchen</a:t>
            </a:r>
          </a:p>
          <a:p>
            <a:pPr lvl="1"/>
            <a:r>
              <a:rPr lang="en-US" dirty="0" smtClean="0"/>
              <a:t>Living room</a:t>
            </a:r>
          </a:p>
          <a:p>
            <a:pPr lvl="1"/>
            <a:r>
              <a:rPr lang="en-US" dirty="0" smtClean="0"/>
              <a:t>Bathroom (Maybe) </a:t>
            </a:r>
          </a:p>
          <a:p>
            <a:r>
              <a:rPr lang="en-US" dirty="0" smtClean="0"/>
              <a:t>This allows us to make assumptions of what are the potential appliances that are plugged into the system.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9423579">
            <a:off x="778719" y="5209122"/>
            <a:ext cx="990600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 rot="1645034">
            <a:off x="946485" y="2035472"/>
            <a:ext cx="990600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9398785">
            <a:off x="3387738" y="2238132"/>
            <a:ext cx="990600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2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Calibration Interface</a:t>
            </a:r>
            <a:endParaRPr lang="en-US" dirty="0"/>
          </a:p>
        </p:txBody>
      </p:sp>
      <p:pic>
        <p:nvPicPr>
          <p:cNvPr id="7" name="Content Placeholder 6" descr="imag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" r="14944" b="3929"/>
          <a:stretch/>
        </p:blipFill>
        <p:spPr>
          <a:xfrm>
            <a:off x="457200" y="1295399"/>
            <a:ext cx="8229600" cy="5168021"/>
          </a:xfrm>
        </p:spPr>
      </p:pic>
    </p:spTree>
    <p:extLst>
      <p:ext uri="{BB962C8B-B14F-4D97-AF65-F5344CB8AC3E}">
        <p14:creationId xmlns:p14="http://schemas.microsoft.com/office/powerpoint/2010/main" val="3403906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60438"/>
          </a:xfrm>
        </p:spPr>
        <p:txBody>
          <a:bodyPr/>
          <a:lstStyle/>
          <a:p>
            <a:r>
              <a:rPr lang="en-US" dirty="0" smtClean="0"/>
              <a:t>Current System Setup</a:t>
            </a:r>
            <a:endParaRPr lang="en-US" dirty="0"/>
          </a:p>
        </p:txBody>
      </p:sp>
      <p:pic>
        <p:nvPicPr>
          <p:cNvPr id="6" name="Content Placeholder 5" descr="Photo Dec 09, 3 10 20 PM.jpg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7" r="8344" b="13336"/>
          <a:stretch/>
        </p:blipFill>
        <p:spPr>
          <a:xfrm>
            <a:off x="270135" y="1097015"/>
            <a:ext cx="8254625" cy="5456185"/>
          </a:xfrm>
        </p:spPr>
      </p:pic>
      <p:sp>
        <p:nvSpPr>
          <p:cNvPr id="7" name="Frame 6"/>
          <p:cNvSpPr/>
          <p:nvPr/>
        </p:nvSpPr>
        <p:spPr>
          <a:xfrm>
            <a:off x="3505200" y="1371600"/>
            <a:ext cx="5029200" cy="2743200"/>
          </a:xfrm>
          <a:prstGeom prst="frame">
            <a:avLst>
              <a:gd name="adj1" fmla="val 333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0" y="3352800"/>
            <a:ext cx="175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Eval-ADE7763EB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Frame 8"/>
          <p:cNvSpPr/>
          <p:nvPr/>
        </p:nvSpPr>
        <p:spPr>
          <a:xfrm>
            <a:off x="5410200" y="4038600"/>
            <a:ext cx="2133600" cy="1447800"/>
          </a:xfrm>
          <a:prstGeom prst="frame">
            <a:avLst>
              <a:gd name="adj1" fmla="val 642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05600" y="5410200"/>
            <a:ext cx="1902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Arduino</a:t>
            </a:r>
            <a:r>
              <a:rPr lang="en-US" b="1" dirty="0" smtClean="0"/>
              <a:t> Uno/Duo</a:t>
            </a:r>
            <a:endParaRPr lang="en-US" b="1" dirty="0"/>
          </a:p>
        </p:txBody>
      </p:sp>
      <p:sp>
        <p:nvSpPr>
          <p:cNvPr id="11" name="Frame 10"/>
          <p:cNvSpPr/>
          <p:nvPr/>
        </p:nvSpPr>
        <p:spPr>
          <a:xfrm>
            <a:off x="1295400" y="5257800"/>
            <a:ext cx="2514600" cy="1371600"/>
          </a:xfrm>
          <a:prstGeom prst="frame">
            <a:avLst>
              <a:gd name="adj1" fmla="val 778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71600" y="548640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Breakout Box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13" name="Frame 12"/>
          <p:cNvSpPr/>
          <p:nvPr/>
        </p:nvSpPr>
        <p:spPr>
          <a:xfrm>
            <a:off x="1828800" y="3352800"/>
            <a:ext cx="1676400" cy="1828800"/>
          </a:xfrm>
          <a:prstGeom prst="frame">
            <a:avLst>
              <a:gd name="adj1" fmla="val 425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57400" y="3733800"/>
            <a:ext cx="1547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EEECE1"/>
                </a:solidFill>
              </a:rPr>
              <a:t>Current Clamp</a:t>
            </a:r>
            <a:endParaRPr lang="en-US" dirty="0">
              <a:solidFill>
                <a:srgbClr val="EEECE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543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759</Words>
  <Application>Microsoft Macintosh PowerPoint</Application>
  <PresentationFormat>On-screen Show (4:3)</PresentationFormat>
  <Paragraphs>123</Paragraphs>
  <Slides>19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Smart Power For The Smart Home: Inverter Controls, Power Factor Corrections, And Peak Demand Reductions  Critical Project Review</vt:lpstr>
      <vt:lpstr>Task 3 Statements of Work</vt:lpstr>
      <vt:lpstr>Task 3 Overview</vt:lpstr>
      <vt:lpstr>Progress of the Project</vt:lpstr>
      <vt:lpstr>Critical Progress Since Last week</vt:lpstr>
      <vt:lpstr>Form Factor</vt:lpstr>
      <vt:lpstr>Installation Locations</vt:lpstr>
      <vt:lpstr>Test and Calibration Interface</vt:lpstr>
      <vt:lpstr>Current System Setup</vt:lpstr>
      <vt:lpstr>Current Test Setup</vt:lpstr>
      <vt:lpstr>Methodology and Algorithm</vt:lpstr>
      <vt:lpstr>Sample Data Collected (Macro)</vt:lpstr>
      <vt:lpstr>Sample Data Collected (Micro)</vt:lpstr>
      <vt:lpstr>Sample Data Collected (Micro) </vt:lpstr>
      <vt:lpstr>Sample Data Collected (Macro)</vt:lpstr>
      <vt:lpstr>Budget</vt:lpstr>
      <vt:lpstr>Planned Schedule – Task 3 Overall</vt:lpstr>
      <vt:lpstr>Planned Schedule – Task 3 Detailed</vt:lpstr>
      <vt:lpstr>Planned Schedule – Task 3 Detailed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CIEE</dc:title>
  <dc:creator>Xia Linyi</dc:creator>
  <cp:lastModifiedBy>Linyi Xia</cp:lastModifiedBy>
  <cp:revision>31</cp:revision>
  <dcterms:created xsi:type="dcterms:W3CDTF">2014-12-07T01:40:37Z</dcterms:created>
  <dcterms:modified xsi:type="dcterms:W3CDTF">2014-12-19T18:29:21Z</dcterms:modified>
</cp:coreProperties>
</file>

<file path=docProps/thumbnail.jpeg>
</file>